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1" r:id="rId2"/>
    <p:sldId id="282" r:id="rId3"/>
    <p:sldId id="319" r:id="rId4"/>
    <p:sldId id="381" r:id="rId5"/>
    <p:sldId id="377" r:id="rId6"/>
    <p:sldId id="374" r:id="rId7"/>
    <p:sldId id="296" r:id="rId8"/>
    <p:sldId id="338" r:id="rId9"/>
    <p:sldId id="373" r:id="rId10"/>
    <p:sldId id="378" r:id="rId11"/>
    <p:sldId id="371" r:id="rId12"/>
    <p:sldId id="339" r:id="rId13"/>
    <p:sldId id="300" r:id="rId14"/>
    <p:sldId id="370" r:id="rId15"/>
    <p:sldId id="307" r:id="rId16"/>
    <p:sldId id="356" r:id="rId17"/>
    <p:sldId id="358" r:id="rId18"/>
    <p:sldId id="376" r:id="rId19"/>
    <p:sldId id="357" r:id="rId20"/>
    <p:sldId id="369" r:id="rId21"/>
    <p:sldId id="365" r:id="rId22"/>
    <p:sldId id="366" r:id="rId23"/>
    <p:sldId id="379" r:id="rId24"/>
    <p:sldId id="301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179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0A8E2C-779B-7867-CD98-69D7FDAF76E3}" name="Gonzalo Rodrigo Palacios Ordenes" initials="GRPO" userId="S::gpalacios@colbun.cl::374fe4ea-5585-4ae3-b1d3-1f9365d305ab" providerId="AD"/>
  <p188:author id="{7188647E-CA5E-CCF4-E721-BAA29DDBA3BB}" name="Patricia Karina Macaya Pérez" initials="PP" userId="S::pmacaya@colbun.cl::78f35d5c-34ef-4ffb-a890-aba3246aee54" providerId="AD"/>
  <p188:author id="{6F9D6C87-E742-C779-AE65-E11142541DEC}" name="Jose Miguel Espinoza Garrido" initials="JG" userId="S::jespinoza@colbun.cl::4a02b93d-44ae-425c-a3c5-90cccf15a43f" providerId="AD"/>
  <p188:author id="{9BA4E188-98F4-0094-FE18-AF780B94C77D}" name="María Alejandra Alvarez Diaz" initials="MD" userId="S::malvarez@colbun.cl::61b3d603-1bd1-44be-8f51-b2f3ad134d6f" providerId="AD"/>
  <p188:author id="{B8408BA6-BAC5-CB9F-C3C2-E4E463BE4488}" name="Jorge Esteban Ghigliotto González" initials="JG" userId="S::jghigliotto@colbun.cl::08a5dd29-6c6b-46e9-961f-b25425ff7eff" providerId="AD"/>
  <p188:author id="{79E0EEC1-DB50-DA80-75BD-80AB0AEFF9C7}" name="Rodolfo Andrés Granifo Vásquez" initials="RAGV" userId="S::rgranifo@colbun.cl::0b6c5fc6-39ea-4932-b920-b64e397e55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7C80"/>
    <a:srgbClr val="00FFCC"/>
    <a:srgbClr val="FF5050"/>
    <a:srgbClr val="5BABD0"/>
    <a:srgbClr val="55ABCB"/>
    <a:srgbClr val="A7C134"/>
    <a:srgbClr val="A0B24C"/>
    <a:srgbClr val="083A60"/>
    <a:srgbClr val="A4B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17"/>
        <p:guide orient="horz" pos="1797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macaya\Downloads\historico_de_precipitaciones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olbun%20NEH\Uso%20diesel\Consumo%20Combustible%20NE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ndte8eb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419" sz="1500" b="1"/>
              <a:t>Precipitaciones anuales (2004 al 2021)</a:t>
            </a:r>
          </a:p>
        </c:rich>
      </c:tx>
      <c:layout>
        <c:manualLayout>
          <c:xMode val="edge"/>
          <c:yMode val="edge"/>
          <c:x val="0.34131674815027613"/>
          <c:y val="2.1818254020377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107986111111114E-2"/>
          <c:y val="0.13487301587301587"/>
          <c:w val="0.89371618932248853"/>
          <c:h val="0.738971428571428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'Agua Lluvia (en mm) (2)'!$V$3:$V$4</c:f>
              <c:strCache>
                <c:ptCount val="2"/>
                <c:pt idx="0">
                  <c:v> La Serena (IV) 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'Agua Lluvia (en mm) (2)'!$U$9:$U$26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'Agua Lluvia (en mm) (2)'!$V$9:$V$26</c:f>
              <c:numCache>
                <c:formatCode>General</c:formatCode>
                <c:ptCount val="18"/>
                <c:pt idx="0">
                  <c:v>117.4</c:v>
                </c:pt>
                <c:pt idx="1">
                  <c:v>62.4</c:v>
                </c:pt>
                <c:pt idx="2">
                  <c:v>68.599999999999994</c:v>
                </c:pt>
                <c:pt idx="3">
                  <c:v>32</c:v>
                </c:pt>
                <c:pt idx="4" formatCode="_-* #,##0.0_-;\-* #,##0.0_-;_-* &quot;-&quot;??_-;_-@_-">
                  <c:v>116</c:v>
                </c:pt>
                <c:pt idx="5" formatCode="_-* #,##0.0_-;\-* #,##0.0_-;_-* &quot;-&quot;??_-;_-@_-">
                  <c:v>63.1</c:v>
                </c:pt>
                <c:pt idx="6" formatCode="_-* #,##0.0_-;\-* #,##0.0_-;_-* &quot;-&quot;??_-;_-@_-">
                  <c:v>77.900000000000006</c:v>
                </c:pt>
                <c:pt idx="7" formatCode="_-* #,##0.0_-;\-* #,##0.0_-;_-* &quot;-&quot;??_-;_-@_-">
                  <c:v>212.1</c:v>
                </c:pt>
                <c:pt idx="8" formatCode="_-* #,##0.0_-;\-* #,##0.0_-;_-* &quot;-&quot;??_-;_-@_-">
                  <c:v>48.1</c:v>
                </c:pt>
                <c:pt idx="9" formatCode="_-* #,##0.0_-;\-* #,##0.0_-;_-* &quot;-&quot;??_-;_-@_-">
                  <c:v>35.200000000000003</c:v>
                </c:pt>
                <c:pt idx="10" formatCode="_-* #,##0.0_-;\-* #,##0.0_-;_-* &quot;-&quot;??_-;_-@_-">
                  <c:v>94.9</c:v>
                </c:pt>
                <c:pt idx="11" formatCode="_-* #,##0.0_-;\-* #,##0.0_-;_-* &quot;-&quot;??_-;_-@_-">
                  <c:v>102</c:v>
                </c:pt>
                <c:pt idx="12" formatCode="_-* #,##0.0_-;\-* #,##0.0_-;_-* &quot;-&quot;??_-;_-@_-">
                  <c:v>28.4</c:v>
                </c:pt>
                <c:pt idx="13" formatCode="_-* #,##0.0_-;\-* #,##0.0_-;_-* &quot;-&quot;??_-;_-@_-">
                  <c:v>178.4</c:v>
                </c:pt>
                <c:pt idx="14" formatCode="_-* #,##0.0_-;\-* #,##0.0_-;_-* &quot;-&quot;??_-;_-@_-">
                  <c:v>50.9</c:v>
                </c:pt>
                <c:pt idx="15" formatCode="_-* #,##0.0_-;\-* #,##0.0_-;_-* &quot;-&quot;??_-;_-@_-">
                  <c:v>11.8</c:v>
                </c:pt>
                <c:pt idx="16" formatCode="_-* #,##0.0_-;\-* #,##0.0_-;_-* &quot;-&quot;??_-;_-@_-">
                  <c:v>55.1</c:v>
                </c:pt>
                <c:pt idx="17" formatCode="_-* #,##0.0_-;\-* #,##0.0_-;_-* &quot;-&quot;??_-;_-@_-">
                  <c:v>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1-4967-A5AD-2D9FCB0820FA}"/>
            </c:ext>
          </c:extLst>
        </c:ser>
        <c:ser>
          <c:idx val="1"/>
          <c:order val="1"/>
          <c:tx>
            <c:strRef>
              <c:f>'Agua Lluvia (en mm) (2)'!$W$3:$W$4</c:f>
              <c:strCache>
                <c:ptCount val="2"/>
                <c:pt idx="0">
                  <c:v> San Felipe (V) </c:v>
                </c:pt>
              </c:strCache>
            </c:strRef>
          </c:tx>
          <c:spPr>
            <a:solidFill>
              <a:srgbClr val="99FF99"/>
            </a:solidFill>
            <a:ln>
              <a:noFill/>
            </a:ln>
            <a:effectLst/>
          </c:spPr>
          <c:invertIfNegative val="0"/>
          <c:cat>
            <c:numRef>
              <c:f>'Agua Lluvia (en mm) (2)'!$U$9:$U$26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'Agua Lluvia (en mm) (2)'!$W$9:$W$26</c:f>
              <c:numCache>
                <c:formatCode>General</c:formatCode>
                <c:ptCount val="18"/>
                <c:pt idx="0">
                  <c:v>254.9</c:v>
                </c:pt>
                <c:pt idx="1">
                  <c:v>251</c:v>
                </c:pt>
                <c:pt idx="2">
                  <c:v>268.2</c:v>
                </c:pt>
                <c:pt idx="3">
                  <c:v>118.9</c:v>
                </c:pt>
                <c:pt idx="4" formatCode="_-* #,##0.0_-;\-* #,##0.0_-;_-* &quot;-&quot;??_-;_-@_-">
                  <c:v>241.1</c:v>
                </c:pt>
                <c:pt idx="5" formatCode="_-* #,##0.0_-;\-* #,##0.0_-;_-* &quot;-&quot;??_-;_-@_-">
                  <c:v>183.2</c:v>
                </c:pt>
                <c:pt idx="6" formatCode="_-* #,##0.0_-;\-* #,##0.0_-;_-* &quot;-&quot;??_-;_-@_-">
                  <c:v>180.8</c:v>
                </c:pt>
                <c:pt idx="7" formatCode="_-* #,##0.0_-;\-* #,##0.0_-;_-* &quot;-&quot;??_-;_-@_-">
                  <c:v>121.3</c:v>
                </c:pt>
                <c:pt idx="8" formatCode="_-* #,##0.0_-;\-* #,##0.0_-;_-* &quot;-&quot;??_-;_-@_-">
                  <c:v>181.4</c:v>
                </c:pt>
                <c:pt idx="9" formatCode="_-* #,##0.0_-;\-* #,##0.0_-;_-* &quot;-&quot;??_-;_-@_-">
                  <c:v>101.3</c:v>
                </c:pt>
                <c:pt idx="10" formatCode="_-* #,##0.0_-;\-* #,##0.0_-;_-* &quot;-&quot;??_-;_-@_-">
                  <c:v>106.8</c:v>
                </c:pt>
                <c:pt idx="11" formatCode="_-* #,##0.0_-;\-* #,##0.0_-;_-* &quot;-&quot;??_-;_-@_-">
                  <c:v>203.7</c:v>
                </c:pt>
                <c:pt idx="12" formatCode="_-* #,##0.0_-;\-* #,##0.0_-;_-* &quot;-&quot;??_-;_-@_-">
                  <c:v>246.3</c:v>
                </c:pt>
                <c:pt idx="13" formatCode="_-* #,##0.0_-;\-* #,##0.0_-;_-* &quot;-&quot;??_-;_-@_-">
                  <c:v>212.6</c:v>
                </c:pt>
                <c:pt idx="14" formatCode="_-* #,##0.0_-;\-* #,##0.0_-;_-* &quot;-&quot;??_-;_-@_-">
                  <c:v>84.8</c:v>
                </c:pt>
                <c:pt idx="15" formatCode="_-* #,##0.0_-;\-* #,##0.0_-;_-* &quot;-&quot;??_-;_-@_-">
                  <c:v>38.700000000000003</c:v>
                </c:pt>
                <c:pt idx="16" formatCode="_-* #,##0.0_-;\-* #,##0.0_-;_-* &quot;-&quot;??_-;_-@_-">
                  <c:v>134.80000000000001</c:v>
                </c:pt>
                <c:pt idx="17" formatCode="_-* #,##0.0_-;\-* #,##0.0_-;_-* &quot;-&quot;??_-;_-@_-">
                  <c:v>105.7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A1-4967-A5AD-2D9FCB0820FA}"/>
            </c:ext>
          </c:extLst>
        </c:ser>
        <c:ser>
          <c:idx val="2"/>
          <c:order val="2"/>
          <c:tx>
            <c:strRef>
              <c:f>'Agua Lluvia (en mm) (2)'!$X$3:$X$4</c:f>
              <c:strCache>
                <c:ptCount val="2"/>
                <c:pt idx="0">
                  <c:v> Santiago (RM) 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</c:spPr>
          <c:invertIfNegative val="0"/>
          <c:cat>
            <c:numRef>
              <c:f>'Agua Lluvia (en mm) (2)'!$U$9:$U$26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'Agua Lluvia (en mm) (2)'!$X$9:$X$26</c:f>
              <c:numCache>
                <c:formatCode>General</c:formatCode>
                <c:ptCount val="18"/>
                <c:pt idx="0">
                  <c:v>388.2</c:v>
                </c:pt>
                <c:pt idx="1">
                  <c:v>508.4</c:v>
                </c:pt>
                <c:pt idx="2">
                  <c:v>374.1</c:v>
                </c:pt>
                <c:pt idx="3">
                  <c:v>203.8</c:v>
                </c:pt>
                <c:pt idx="4" formatCode="_-* #,##0.0_-;\-* #,##0.0_-;_-* &quot;-&quot;??_-;_-@_-">
                  <c:v>377.2</c:v>
                </c:pt>
                <c:pt idx="5" formatCode="_-* #,##0.0_-;\-* #,##0.0_-;_-* &quot;-&quot;??_-;_-@_-">
                  <c:v>285.60000000000002</c:v>
                </c:pt>
                <c:pt idx="6" formatCode="_-* #,##0.0_-;\-* #,##0.0_-;_-* &quot;-&quot;??_-;_-@_-">
                  <c:v>237.8</c:v>
                </c:pt>
                <c:pt idx="7" formatCode="_-* #,##0.0_-;\-* #,##0.0_-;_-* &quot;-&quot;??_-;_-@_-">
                  <c:v>134.1</c:v>
                </c:pt>
                <c:pt idx="8" formatCode="_-* #,##0.0_-;\-* #,##0.0_-;_-* &quot;-&quot;??_-;_-@_-">
                  <c:v>211.4</c:v>
                </c:pt>
                <c:pt idx="9" formatCode="_-* #,##0.0_-;\-* #,##0.0_-;_-* &quot;-&quot;??_-;_-@_-">
                  <c:v>163</c:v>
                </c:pt>
                <c:pt idx="10" formatCode="_-* #,##0.0_-;\-* #,##0.0_-;_-* &quot;-&quot;??_-;_-@_-">
                  <c:v>204.2</c:v>
                </c:pt>
                <c:pt idx="11" formatCode="_-* #,##0.0_-;\-* #,##0.0_-;_-* &quot;-&quot;??_-;_-@_-">
                  <c:v>208.7</c:v>
                </c:pt>
                <c:pt idx="12" formatCode="_-* #,##0.0_-;\-* #,##0.0_-;_-* &quot;-&quot;??_-;_-@_-">
                  <c:v>267.3</c:v>
                </c:pt>
                <c:pt idx="13" formatCode="_-* #,##0.0_-;\-* #,##0.0_-;_-* &quot;-&quot;??_-;_-@_-">
                  <c:v>339.4</c:v>
                </c:pt>
                <c:pt idx="14" formatCode="_-* #,##0.0_-;\-* #,##0.0_-;_-* &quot;-&quot;??_-;_-@_-">
                  <c:v>139.19999999999999</c:v>
                </c:pt>
                <c:pt idx="15" formatCode="_-* #,##0.0_-;\-* #,##0.0_-;_-* &quot;-&quot;??_-;_-@_-">
                  <c:v>78</c:v>
                </c:pt>
                <c:pt idx="16" formatCode="_-* #,##0.0_-;\-* #,##0.0_-;_-* &quot;-&quot;??_-;_-@_-">
                  <c:v>142.9</c:v>
                </c:pt>
                <c:pt idx="17" formatCode="_-* #,##0.0_-;\-* #,##0.0_-;_-* &quot;-&quot;??_-;_-@_-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A1-4967-A5AD-2D9FCB0820FA}"/>
            </c:ext>
          </c:extLst>
        </c:ser>
        <c:ser>
          <c:idx val="3"/>
          <c:order val="3"/>
          <c:tx>
            <c:strRef>
              <c:f>'Agua Lluvia (en mm) (2)'!$Y$3:$Y$4</c:f>
              <c:strCache>
                <c:ptCount val="2"/>
                <c:pt idx="0">
                  <c:v> Rancagua (VI)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'Agua Lluvia (en mm) (2)'!$U$9:$U$26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'Agua Lluvia (en mm) (2)'!$Y$9:$Y$26</c:f>
              <c:numCache>
                <c:formatCode>General</c:formatCode>
                <c:ptCount val="18"/>
                <c:pt idx="0">
                  <c:v>490.7</c:v>
                </c:pt>
                <c:pt idx="1">
                  <c:v>579.29999999999995</c:v>
                </c:pt>
                <c:pt idx="2">
                  <c:v>529.70000000000005</c:v>
                </c:pt>
                <c:pt idx="3">
                  <c:v>239.6</c:v>
                </c:pt>
                <c:pt idx="4" formatCode="_-* #,##0.0_-;\-* #,##0.0_-;_-* &quot;-&quot;??_-;_-@_-">
                  <c:v>424.8</c:v>
                </c:pt>
                <c:pt idx="5" formatCode="_-* #,##0.0_-;\-* #,##0.0_-;_-* &quot;-&quot;??_-;_-@_-">
                  <c:v>358</c:v>
                </c:pt>
                <c:pt idx="6" formatCode="_-* #,##0.0_-;\-* #,##0.0_-;_-* &quot;-&quot;??_-;_-@_-">
                  <c:v>269</c:v>
                </c:pt>
                <c:pt idx="7" formatCode="_-* #,##0.0_-;\-* #,##0.0_-;_-* &quot;-&quot;??_-;_-@_-">
                  <c:v>226</c:v>
                </c:pt>
                <c:pt idx="8" formatCode="_-* #,##0.0_-;\-* #,##0.0_-;_-* &quot;-&quot;??_-;_-@_-">
                  <c:v>396</c:v>
                </c:pt>
                <c:pt idx="9" formatCode="_-* #,##0.0_-;\-* #,##0.0_-;_-* &quot;-&quot;??_-;_-@_-">
                  <c:v>198.7</c:v>
                </c:pt>
                <c:pt idx="10" formatCode="_-* #,##0.0_-;\-* #,##0.0_-;_-* &quot;-&quot;??_-;_-@_-">
                  <c:v>263.5</c:v>
                </c:pt>
                <c:pt idx="11" formatCode="_-* #,##0.0_-;\-* #,##0.0_-;_-* &quot;-&quot;??_-;_-@_-">
                  <c:v>350.1</c:v>
                </c:pt>
                <c:pt idx="12" formatCode="_-* #,##0.0_-;\-* #,##0.0_-;_-* &quot;-&quot;??_-;_-@_-">
                  <c:v>367.3</c:v>
                </c:pt>
                <c:pt idx="13" formatCode="_-* #,##0.0_-;\-* #,##0.0_-;_-* &quot;-&quot;??_-;_-@_-">
                  <c:v>315.89999999999998</c:v>
                </c:pt>
                <c:pt idx="14" formatCode="_-* #,##0.0_-;\-* #,##0.0_-;_-* &quot;-&quot;??_-;_-@_-">
                  <c:v>223.9</c:v>
                </c:pt>
                <c:pt idx="15" formatCode="_-* #,##0.0_-;\-* #,##0.0_-;_-* &quot;-&quot;??_-;_-@_-">
                  <c:v>94.6</c:v>
                </c:pt>
                <c:pt idx="16" formatCode="_-* #,##0.0_-;\-* #,##0.0_-;_-* &quot;-&quot;??_-;_-@_-">
                  <c:v>276.3</c:v>
                </c:pt>
                <c:pt idx="17" formatCode="_-* #,##0.0_-;\-* #,##0.0_-;_-* &quot;-&quot;??_-;_-@_-">
                  <c:v>181.6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A1-4967-A5AD-2D9FCB0820FA}"/>
            </c:ext>
          </c:extLst>
        </c:ser>
        <c:ser>
          <c:idx val="4"/>
          <c:order val="4"/>
          <c:tx>
            <c:strRef>
              <c:f>'Agua Lluvia (en mm) (2)'!$Z$3:$Z$4</c:f>
              <c:strCache>
                <c:ptCount val="2"/>
                <c:pt idx="0">
                  <c:v> Talca (VII)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'Agua Lluvia (en mm) (2)'!$U$9:$U$26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'Agua Lluvia (en mm) (2)'!$Z$9:$Z$26</c:f>
              <c:numCache>
                <c:formatCode>General</c:formatCode>
                <c:ptCount val="18"/>
                <c:pt idx="0">
                  <c:v>582.70000000000005</c:v>
                </c:pt>
                <c:pt idx="1">
                  <c:v>855.5</c:v>
                </c:pt>
                <c:pt idx="2">
                  <c:v>766.9</c:v>
                </c:pt>
                <c:pt idx="3">
                  <c:v>334.9</c:v>
                </c:pt>
                <c:pt idx="4" formatCode="_-* #,##0.0_-;\-* #,##0.0_-;_-* &quot;-&quot;??_-;_-@_-">
                  <c:v>660.3</c:v>
                </c:pt>
                <c:pt idx="5" formatCode="_-* #,##0.0_-;\-* #,##0.0_-;_-* &quot;-&quot;??_-;_-@_-">
                  <c:v>553.1</c:v>
                </c:pt>
                <c:pt idx="6" formatCode="_-* #,##0.0_-;\-* #,##0.0_-;_-* &quot;-&quot;??_-;_-@_-">
                  <c:v>457.2</c:v>
                </c:pt>
                <c:pt idx="7" formatCode="_-* #,##0.0_-;\-* #,##0.0_-;_-* &quot;-&quot;??_-;_-@_-">
                  <c:v>563.29999999999995</c:v>
                </c:pt>
                <c:pt idx="8" formatCode="_-* #,##0.0_-;\-* #,##0.0_-;_-* &quot;-&quot;??_-;_-@_-">
                  <c:v>452.4</c:v>
                </c:pt>
                <c:pt idx="9" formatCode="_-* #,##0.0_-;\-* #,##0.0_-;_-* &quot;-&quot;??_-;_-@_-">
                  <c:v>438.5</c:v>
                </c:pt>
                <c:pt idx="10" formatCode="_-* #,##0.0_-;\-* #,##0.0_-;_-* &quot;-&quot;??_-;_-@_-">
                  <c:v>631.1</c:v>
                </c:pt>
                <c:pt idx="11" formatCode="_-* #,##0.0_-;\-* #,##0.0_-;_-* &quot;-&quot;??_-;_-@_-">
                  <c:v>554.5</c:v>
                </c:pt>
                <c:pt idx="12" formatCode="_-* #,##0.0_-;\-* #,##0.0_-;_-* &quot;-&quot;??_-;_-@_-">
                  <c:v>377.6</c:v>
                </c:pt>
                <c:pt idx="13" formatCode="_-* #,##0.0_-;\-* #,##0.0_-;_-* &quot;-&quot;??_-;_-@_-">
                  <c:v>605.20000000000005</c:v>
                </c:pt>
                <c:pt idx="14" formatCode="_-* #,##0.0_-;\-* #,##0.0_-;_-* &quot;-&quot;??_-;_-@_-">
                  <c:v>426.8</c:v>
                </c:pt>
                <c:pt idx="15" formatCode="_-* #,##0.0_-;\-* #,##0.0_-;_-* &quot;-&quot;??_-;_-@_-">
                  <c:v>316</c:v>
                </c:pt>
                <c:pt idx="16" formatCode="_-* #,##0.0_-;\-* #,##0.0_-;_-* &quot;-&quot;??_-;_-@_-">
                  <c:v>543.5</c:v>
                </c:pt>
                <c:pt idx="17" formatCode="_-* #,##0.0_-;\-* #,##0.0_-;_-* &quot;-&quot;??_-;_-@_-">
                  <c:v>504.5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DA1-4967-A5AD-2D9FCB082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1610592"/>
        <c:axId val="2011609760"/>
      </c:barChart>
      <c:catAx>
        <c:axId val="201161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16097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11609760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r>
                  <a:rPr lang="es-419"/>
                  <a:t>Precipitaciones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161059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836817129629616"/>
          <c:y val="0.14189973544973544"/>
          <c:w val="0.12664340277777777"/>
          <c:h val="0.28382936507936507"/>
        </c:manualLayout>
      </c:layout>
      <c:overlay val="0"/>
      <c:spPr>
        <a:solidFill>
          <a:schemeClr val="bg2">
            <a:lumMod val="7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lumMod val="75000"/>
      </a:schemeClr>
    </a:solidFill>
    <a:ln>
      <a:noFill/>
    </a:ln>
    <a:effectLst/>
  </c:spPr>
  <c:txPr>
    <a:bodyPr/>
    <a:lstStyle/>
    <a:p>
      <a:pPr>
        <a:defRPr sz="11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b="1" i="0" u="none" strike="noStrike" baseline="0">
                <a:effectLst/>
              </a:rPr>
              <a:t>Consumo Gas Natural v/s Petróleo Diesel </a:t>
            </a:r>
          </a:p>
          <a:p>
            <a:pPr>
              <a:defRPr b="1"/>
            </a:pPr>
            <a:r>
              <a:rPr lang="es-ES" sz="1400" b="1" i="0" u="none" strike="noStrike" baseline="0">
                <a:effectLst/>
              </a:rPr>
              <a:t>Complejo Nehuenco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Resumen!$S$2</c:f>
              <c:strCache>
                <c:ptCount val="1"/>
                <c:pt idx="0">
                  <c:v>Gas Natural (m3)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Resumen!$P$3:$P$8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Resumen!$S$3:$S$8</c:f>
              <c:numCache>
                <c:formatCode>#,##0</c:formatCode>
                <c:ptCount val="6"/>
                <c:pt idx="0">
                  <c:v>449110.08699002507</c:v>
                </c:pt>
                <c:pt idx="1">
                  <c:v>428076.76389642822</c:v>
                </c:pt>
                <c:pt idx="2">
                  <c:v>495370.29205674748</c:v>
                </c:pt>
                <c:pt idx="3">
                  <c:v>571841.88709585404</c:v>
                </c:pt>
                <c:pt idx="4">
                  <c:v>521540.98237822414</c:v>
                </c:pt>
                <c:pt idx="5">
                  <c:v>479210.92478914431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BE-4258-913F-0E69D928B5D9}"/>
            </c:ext>
          </c:extLst>
        </c:ser>
        <c:ser>
          <c:idx val="4"/>
          <c:order val="1"/>
          <c:tx>
            <c:strRef>
              <c:f>Resumen!$T$2</c:f>
              <c:strCache>
                <c:ptCount val="1"/>
                <c:pt idx="0">
                  <c:v>Petróleo Diesel (m3)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Resumen!$P$3:$P$8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Resumen!$T$3:$T$8</c:f>
              <c:numCache>
                <c:formatCode>#,##0</c:formatCode>
                <c:ptCount val="6"/>
                <c:pt idx="0">
                  <c:v>21388.852832029406</c:v>
                </c:pt>
                <c:pt idx="1">
                  <c:v>5804.4214744100973</c:v>
                </c:pt>
                <c:pt idx="2">
                  <c:v>3808.4660979340069</c:v>
                </c:pt>
                <c:pt idx="3">
                  <c:v>0</c:v>
                </c:pt>
                <c:pt idx="4">
                  <c:v>63.155999999999985</c:v>
                </c:pt>
                <c:pt idx="5">
                  <c:v>2435.4477039514968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BE-4258-913F-0E69D928B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01608608"/>
        <c:axId val="301612768"/>
      </c:barChart>
      <c:catAx>
        <c:axId val="30160860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612768"/>
        <c:crosses val="autoZero"/>
        <c:auto val="1"/>
        <c:lblAlgn val="ctr"/>
        <c:lblOffset val="100"/>
        <c:noMultiLvlLbl val="0"/>
      </c:catAx>
      <c:valAx>
        <c:axId val="30161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608608"/>
        <c:crosses val="autoZero"/>
        <c:crossBetween val="between"/>
        <c:majorUnit val="500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27534538658615"/>
          <c:y val="0.21636076139544938"/>
          <c:w val="0.51880836296567578"/>
          <c:h val="0.73578237058439266"/>
        </c:manualLayout>
      </c:layout>
      <c:pieChart>
        <c:varyColors val="1"/>
        <c:ser>
          <c:idx val="0"/>
          <c:order val="0"/>
          <c:tx>
            <c:strRef>
              <c:f>[sndte8eb1]Sheet1!$B$8</c:f>
              <c:strCache>
                <c:ptCount val="1"/>
                <c:pt idx="0">
                  <c:v>Año 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632-496C-84F6-C8A0221C1B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632-496C-84F6-C8A0221C1B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632-496C-84F6-C8A0221C1B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632-496C-84F6-C8A0221C1B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632-496C-84F6-C8A0221C1B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632-496C-84F6-C8A0221C1BB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632-496C-84F6-C8A0221C1BB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632-496C-84F6-C8A0221C1BB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32-496C-84F6-C8A0221C1BB0}"/>
                </c:ext>
              </c:extLst>
            </c:dLbl>
            <c:dLbl>
              <c:idx val="1"/>
              <c:layout>
                <c:manualLayout>
                  <c:x val="5.3086170751082483E-2"/>
                  <c:y val="-4.955985386477106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CD8D1E-6495-4A5D-9E62-F011EFC213DE}" type="CATEGORYNAME">
                      <a:rPr lang="en-US" sz="1600" smtClean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60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>
                        <a:solidFill>
                          <a:schemeClr val="bg1"/>
                        </a:solidFill>
                      </a:defRPr>
                    </a:pPr>
                    <a:fld id="{CA8A6217-6CF3-49E1-9E42-0F34659CCE2B}" type="VALUE">
                      <a:rPr lang="en-US" sz="1600" b="0" baseline="0" smtClean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600" b="0" baseline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600" b="0" i="0" u="none" strike="noStrike" kern="1200" baseline="0">
                        <a:solidFill>
                          <a:schemeClr val="bg1"/>
                        </a:solidFill>
                      </a:rPr>
                      <a:t>m</a:t>
                    </a:r>
                    <a:r>
                      <a:rPr lang="en-US" sz="1600" b="0" i="0" u="none" strike="noStrike" kern="1200" baseline="30000">
                        <a:solidFill>
                          <a:schemeClr val="bg1"/>
                        </a:solidFill>
                      </a:rPr>
                      <a:t>3</a:t>
                    </a:r>
                    <a:r>
                      <a:rPr lang="en-US" sz="1600" b="0" i="0" u="none" strike="noStrike" kern="1200" baseline="0">
                        <a:solidFill>
                          <a:schemeClr val="bg1"/>
                        </a:solidFill>
                      </a:rPr>
                      <a:t>/s [8%]</a:t>
                    </a:r>
                  </a:p>
                </c:rich>
              </c:tx>
              <c:spPr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30309930959828"/>
                      <c:h val="0.11165835075732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632-496C-84F6-C8A0221C1BB0}"/>
                </c:ext>
              </c:extLst>
            </c:dLbl>
            <c:dLbl>
              <c:idx val="2"/>
              <c:layout>
                <c:manualLayout>
                  <c:x val="3.1805090498453342E-2"/>
                  <c:y val="4.4968738268558191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C8C2AE-1E3F-49F4-858F-DA7F792B49BD}" type="CATEGORYNAME">
                      <a:rPr lang="en-US" sz="1600" smtClean="0">
                        <a:solidFill>
                          <a:schemeClr val="bg1"/>
                        </a:solidFill>
                      </a:rPr>
                      <a:pPr algn="ctr">
                        <a:defRPr sz="16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600">
                      <a:solidFill>
                        <a:schemeClr val="bg1"/>
                      </a:solidFill>
                    </a:endParaRPr>
                  </a:p>
                  <a:p>
                    <a:pPr algn="ctr">
                      <a:defRPr sz="1600">
                        <a:solidFill>
                          <a:schemeClr val="bg1"/>
                        </a:solidFill>
                      </a:defRPr>
                    </a:pPr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  <a:fld id="{4BC4CD54-E3C7-4131-A8A2-4BA962E1CDAC}" type="VALUE">
                      <a:rPr lang="en-US" sz="1600" b="0" baseline="0">
                        <a:solidFill>
                          <a:schemeClr val="bg1"/>
                        </a:solidFill>
                      </a:rPr>
                      <a:pPr algn="ctr">
                        <a:defRPr sz="16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600" b="0" baseline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600" b="0" i="0" u="none" strike="noStrike" kern="1200" baseline="0">
                        <a:solidFill>
                          <a:schemeClr val="bg1"/>
                        </a:solidFill>
                      </a:rPr>
                      <a:t>m</a:t>
                    </a:r>
                    <a:r>
                      <a:rPr lang="en-US" sz="1600" b="0" i="0" u="none" strike="noStrike" kern="1200" baseline="30000">
                        <a:solidFill>
                          <a:schemeClr val="bg1"/>
                        </a:solidFill>
                      </a:rPr>
                      <a:t>3</a:t>
                    </a:r>
                    <a:r>
                      <a:rPr lang="en-US" sz="1600" b="0" i="0" u="none" strike="noStrike" kern="1200" baseline="0">
                        <a:solidFill>
                          <a:schemeClr val="bg1"/>
                        </a:solidFill>
                      </a:rPr>
                      <a:t>/s [1%]</a:t>
                    </a:r>
                  </a:p>
                </c:rich>
              </c:tx>
              <c:spPr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820882704902042"/>
                      <c:h val="0.112387700102787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632-496C-84F6-C8A0221C1BB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FE0588F-C0D7-47B4-A2EB-889EE23357CD}" type="CATEGORYNAME">
                      <a:rPr lang="en-US"/>
                      <a:pPr/>
                      <a:t>[CATEGORY NAME]</a:t>
                    </a:fld>
                    <a:r>
                      <a:rPr lang="en-US"/>
                      <a:t> </a:t>
                    </a:r>
                  </a:p>
                  <a:p>
                    <a:fld id="{90007FAB-B002-421C-B7E8-2BDA36346809}" type="VALUE">
                      <a:rPr lang="en-US" b="0"/>
                      <a:pPr/>
                      <a:t>[VALUE]</a:t>
                    </a:fld>
                    <a:r>
                      <a:rPr lang="en-US" b="0"/>
                      <a:t> m</a:t>
                    </a:r>
                    <a:r>
                      <a:rPr lang="en-US" b="0" baseline="30000"/>
                      <a:t>3</a:t>
                    </a:r>
                    <a:r>
                      <a:rPr lang="en-US" b="0"/>
                      <a:t>/s [74%]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802028252786467"/>
                      <c:h val="0.112387700102787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632-496C-84F6-C8A0221C1BB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32-496C-84F6-C8A0221C1BB0}"/>
                </c:ext>
              </c:extLst>
            </c:dLbl>
            <c:dLbl>
              <c:idx val="5"/>
              <c:layout>
                <c:manualLayout>
                  <c:x val="-1.4831075698745907E-3"/>
                  <c:y val="-2.1484782002982959E-2"/>
                </c:manualLayout>
              </c:layout>
              <c:tx>
                <c:rich>
                  <a:bodyPr/>
                  <a:lstStyle/>
                  <a:p>
                    <a:fld id="{2B39EC17-027F-49FB-AA28-DB82D5641089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  <a:p>
                    <a:fld id="{16E05035-9CF9-4249-BD6D-99F0310FDFD7}" type="VALUE">
                      <a:rPr lang="en-US" b="0" baseline="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b="0" baseline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800" b="0" i="0" u="none" strike="noStrike" kern="1200" baseline="0">
                        <a:solidFill>
                          <a:schemeClr val="bg1"/>
                        </a:solidFill>
                      </a:rPr>
                      <a:t>m</a:t>
                    </a:r>
                    <a:r>
                      <a:rPr lang="en-US" sz="800" b="0" i="0" u="none" strike="noStrike" kern="1200" baseline="30000">
                        <a:solidFill>
                          <a:schemeClr val="bg1"/>
                        </a:solidFill>
                      </a:rPr>
                      <a:t>3</a:t>
                    </a:r>
                    <a:r>
                      <a:rPr lang="en-US" sz="800" b="0" i="0" u="none" strike="noStrike" kern="1200" baseline="0">
                        <a:solidFill>
                          <a:schemeClr val="bg1"/>
                        </a:solidFill>
                      </a:rPr>
                      <a:t>/s [4%]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30309930959828"/>
                      <c:h val="0.11165835075732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632-496C-84F6-C8A0221C1BB0}"/>
                </c:ext>
              </c:extLst>
            </c:dLbl>
            <c:dLbl>
              <c:idx val="6"/>
              <c:layout>
                <c:manualLayout>
                  <c:x val="-5.1893356035793807E-2"/>
                  <c:y val="-6.6529420992617536E-2"/>
                </c:manualLayout>
              </c:layout>
              <c:tx>
                <c:rich>
                  <a:bodyPr/>
                  <a:lstStyle/>
                  <a:p>
                    <a:fld id="{9282E5A0-D2E0-4952-A4ED-7ECD985D167A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  <a:p>
                    <a:fld id="{F37FF1A8-C6FC-44AA-A377-55F1E02B4FAC}" type="VALUE">
                      <a:rPr lang="en-US" b="0" baseline="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b="0" baseline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800" b="0" i="0" u="none" strike="noStrike" kern="1200" baseline="0">
                        <a:solidFill>
                          <a:schemeClr val="bg1"/>
                        </a:solidFill>
                      </a:rPr>
                      <a:t>m</a:t>
                    </a:r>
                    <a:r>
                      <a:rPr lang="en-US" sz="800" b="0" i="0" u="none" strike="noStrike" kern="1200" baseline="30000">
                        <a:solidFill>
                          <a:schemeClr val="bg1"/>
                        </a:solidFill>
                      </a:rPr>
                      <a:t>3</a:t>
                    </a:r>
                    <a:r>
                      <a:rPr lang="en-US" sz="800" b="0" i="0" u="none" strike="noStrike" kern="1200" baseline="0">
                        <a:solidFill>
                          <a:schemeClr val="bg1"/>
                        </a:solidFill>
                      </a:rPr>
                      <a:t>/s [8%]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30309930959828"/>
                      <c:h val="0.111658350757329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632-496C-84F6-C8A0221C1BB0}"/>
                </c:ext>
              </c:extLst>
            </c:dLbl>
            <c:dLbl>
              <c:idx val="7"/>
              <c:layout>
                <c:manualLayout>
                  <c:x val="3.5248156365214244E-2"/>
                  <c:y val="-6.592436151689054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err="1">
                        <a:solidFill>
                          <a:schemeClr val="bg1"/>
                        </a:solidFill>
                      </a:rPr>
                      <a:t>Gx</a:t>
                    </a:r>
                    <a:r>
                      <a:rPr lang="en-US" sz="1600">
                        <a:solidFill>
                          <a:schemeClr val="bg1"/>
                        </a:solidFill>
                      </a:rPr>
                      <a:t> eléctrica</a:t>
                    </a:r>
                  </a:p>
                  <a:p>
                    <a:pPr>
                      <a:defRPr sz="1600">
                        <a:solidFill>
                          <a:schemeClr val="bg1"/>
                        </a:solidFill>
                      </a:defRPr>
                    </a:pPr>
                    <a:fld id="{3F2445F2-6412-4B6C-89CB-398835E5EC2F}" type="VALUE">
                      <a:rPr lang="en-US" sz="1600" b="0" baseline="0" smtClean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600" b="0" baseline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600" b="0" i="0" u="none" strike="noStrike" kern="1200" baseline="0">
                        <a:solidFill>
                          <a:schemeClr val="bg1"/>
                        </a:solidFill>
                      </a:rPr>
                      <a:t>m</a:t>
                    </a:r>
                    <a:r>
                      <a:rPr lang="en-US" sz="1600" b="0" i="0" u="none" strike="noStrike" kern="1200" baseline="30000">
                        <a:solidFill>
                          <a:schemeClr val="bg1"/>
                        </a:solidFill>
                      </a:rPr>
                      <a:t>3</a:t>
                    </a:r>
                    <a:r>
                      <a:rPr lang="en-US" sz="1600" b="0" i="0" u="none" strike="noStrike" kern="1200" baseline="0">
                        <a:solidFill>
                          <a:schemeClr val="bg1"/>
                        </a:solidFill>
                      </a:rPr>
                      <a:t>/s [5%]</a:t>
                    </a:r>
                  </a:p>
                </c:rich>
              </c:tx>
              <c:spPr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30309930959828"/>
                      <c:h val="0.11165835075732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632-496C-84F6-C8A0221C1BB0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[sndte8eb1]Sheet1!$A$9:$A$16</c:f>
              <c:strCache>
                <c:ptCount val="8"/>
                <c:pt idx="0">
                  <c:v>Sector</c:v>
                </c:pt>
                <c:pt idx="1">
                  <c:v>AP urbana</c:v>
                </c:pt>
                <c:pt idx="2">
                  <c:v>AP rural</c:v>
                </c:pt>
                <c:pt idx="3">
                  <c:v>Agrícola</c:v>
                </c:pt>
                <c:pt idx="4">
                  <c:v>Pecuario</c:v>
                </c:pt>
                <c:pt idx="5">
                  <c:v>Minería</c:v>
                </c:pt>
                <c:pt idx="6">
                  <c:v>Industrial</c:v>
                </c:pt>
                <c:pt idx="7">
                  <c:v>Generación Eléctrica</c:v>
                </c:pt>
              </c:strCache>
            </c:strRef>
          </c:cat>
          <c:val>
            <c:numRef>
              <c:f>[sndte8eb1]Sheet1!$C$9:$C$16</c:f>
              <c:numCache>
                <c:formatCode>0.0</c:formatCode>
                <c:ptCount val="8"/>
                <c:pt idx="0" formatCode="General">
                  <c:v>0</c:v>
                </c:pt>
                <c:pt idx="1">
                  <c:v>2.84</c:v>
                </c:pt>
                <c:pt idx="2">
                  <c:v>0.32</c:v>
                </c:pt>
                <c:pt idx="3">
                  <c:v>25.79</c:v>
                </c:pt>
                <c:pt idx="4">
                  <c:v>0.03</c:v>
                </c:pt>
                <c:pt idx="5">
                  <c:v>1.34</c:v>
                </c:pt>
                <c:pt idx="6">
                  <c:v>2.63</c:v>
                </c:pt>
                <c:pt idx="7">
                  <c:v>1.68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632-496C-84F6-C8A0221C1BB0}"/>
            </c:ext>
          </c:extLst>
        </c:ser>
        <c:ser>
          <c:idx val="1"/>
          <c:order val="1"/>
          <c:tx>
            <c:strRef>
              <c:f>[sndte8eb1]Sheet1!$C$8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2632-496C-84F6-C8A0221C1B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2632-496C-84F6-C8A0221C1B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2632-496C-84F6-C8A0221C1B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2632-496C-84F6-C8A0221C1B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2632-496C-84F6-C8A0221C1B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2632-496C-84F6-C8A0221C1BB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2632-496C-84F6-C8A0221C1BB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2632-496C-84F6-C8A0221C1BB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[sndte8eb1]Sheet1!$A$9:$A$16</c:f>
              <c:strCache>
                <c:ptCount val="8"/>
                <c:pt idx="0">
                  <c:v>Sector</c:v>
                </c:pt>
                <c:pt idx="1">
                  <c:v>AP urbana</c:v>
                </c:pt>
                <c:pt idx="2">
                  <c:v>AP rural</c:v>
                </c:pt>
                <c:pt idx="3">
                  <c:v>Agrícola</c:v>
                </c:pt>
                <c:pt idx="4">
                  <c:v>Pecuario</c:v>
                </c:pt>
                <c:pt idx="5">
                  <c:v>Minería</c:v>
                </c:pt>
                <c:pt idx="6">
                  <c:v>Industrial</c:v>
                </c:pt>
                <c:pt idx="7">
                  <c:v>Generación Eléctrica</c:v>
                </c:pt>
              </c:strCache>
            </c:strRef>
          </c:cat>
          <c:val>
            <c:numRef>
              <c:f>[sndte8eb1]Sheet1!$C$9:$C$16</c:f>
              <c:numCache>
                <c:formatCode>0.0</c:formatCode>
                <c:ptCount val="8"/>
                <c:pt idx="0" formatCode="General">
                  <c:v>0</c:v>
                </c:pt>
                <c:pt idx="1">
                  <c:v>2.84</c:v>
                </c:pt>
                <c:pt idx="2">
                  <c:v>0.32</c:v>
                </c:pt>
                <c:pt idx="3">
                  <c:v>25.79</c:v>
                </c:pt>
                <c:pt idx="4">
                  <c:v>0.03</c:v>
                </c:pt>
                <c:pt idx="5">
                  <c:v>1.34</c:v>
                </c:pt>
                <c:pt idx="6">
                  <c:v>2.63</c:v>
                </c:pt>
                <c:pt idx="7">
                  <c:v>1.68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2632-496C-84F6-C8A0221C1BB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052343516329729"/>
          <c:y val="0.41738723572305486"/>
          <c:w val="0.28549848235996261"/>
          <c:h val="0.5617043594720587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61A02-DF6E-2A4F-BBBD-800A15F53303}" type="datetimeFigureOut">
              <a:rPr lang="es-CL" smtClean="0"/>
              <a:t>22-06-2022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07F7D-BD53-AA41-97CA-0B958D14EC88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599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310AA-FC65-4F85-8193-F667FD94CDCE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18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310AA-FC65-4F85-8193-F667FD94CDCE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132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07F7D-BD53-AA41-97CA-0B958D14EC88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0643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310AA-FC65-4F85-8193-F667FD94CDCE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793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310AA-FC65-4F85-8193-F667FD94CDCE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713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07F7D-BD53-AA41-97CA-0B958D14EC8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71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07F7D-BD53-AA41-97CA-0B958D14EC88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173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41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0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6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nia.mop.gob.cl/observatorio/" TargetMode="External"/><Relationship Id="rId5" Type="http://schemas.openxmlformats.org/officeDocument/2006/relationships/hyperlink" Target="https://snia.mop.gob.cl/cExtracciones2/#/busquedaPublica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6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5" t="32746" r="6579" b="47836"/>
          <a:stretch/>
        </p:blipFill>
        <p:spPr>
          <a:xfrm>
            <a:off x="8127120" y="2066280"/>
            <a:ext cx="2879829" cy="1232091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5538287" y="569519"/>
            <a:ext cx="5850026" cy="1744453"/>
            <a:chOff x="7202905" y="746057"/>
            <a:chExt cx="5850026" cy="1744453"/>
          </a:xfrm>
        </p:grpSpPr>
        <p:sp>
          <p:nvSpPr>
            <p:cNvPr id="12" name="CuadroTexto 11"/>
            <p:cNvSpPr txBox="1"/>
            <p:nvPr/>
          </p:nvSpPr>
          <p:spPr>
            <a:xfrm>
              <a:off x="7202905" y="746057"/>
              <a:ext cx="5027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3600">
                  <a:solidFill>
                    <a:schemeClr val="bg1"/>
                  </a:solidFill>
                  <a:latin typeface="Brandon Grotesque Light" panose="020B0303020203060202" pitchFamily="34" charset="0"/>
                </a:rPr>
                <a:t>   Complejo Termoeléctrico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7465760" y="1259404"/>
              <a:ext cx="5587171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7400">
                  <a:solidFill>
                    <a:schemeClr val="bg1"/>
                  </a:solidFill>
                  <a:latin typeface="Brandon Grotesque Bold" panose="020B0803020203060202" pitchFamily="34" charset="0"/>
                </a:rPr>
                <a:t>NEHUENCO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57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2705D00-67B5-4899-8318-8E5BDBC24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06"/>
          <a:stretch/>
        </p:blipFill>
        <p:spPr>
          <a:xfrm>
            <a:off x="0" y="-107993"/>
            <a:ext cx="12192000" cy="12614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2ECFE801-2745-421C-8C5C-821ED467C6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244418"/>
              </p:ext>
            </p:extLst>
          </p:nvPr>
        </p:nvGraphicFramePr>
        <p:xfrm>
          <a:off x="2342822" y="1833941"/>
          <a:ext cx="6893961" cy="4905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uadroTexto 19">
            <a:extLst>
              <a:ext uri="{FF2B5EF4-FFF2-40B4-BE49-F238E27FC236}">
                <a16:creationId xmlns:a16="http://schemas.microsoft.com/office/drawing/2014/main" id="{334410F5-2BE2-4975-9A0D-DC0AD491B0A6}"/>
              </a:ext>
            </a:extLst>
          </p:cNvPr>
          <p:cNvSpPr txBox="1"/>
          <p:nvPr/>
        </p:nvSpPr>
        <p:spPr>
          <a:xfrm>
            <a:off x="339047" y="1135737"/>
            <a:ext cx="1162007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s-CL"/>
            </a:defPPr>
            <a:lvl1pPr marL="185738" indent="-185738" algn="just" eaLnBrk="0" fontAlgn="base" hangingPunct="0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defRPr>
            </a:lvl1pPr>
            <a:lvl2pPr marL="666750" indent="-187325" eaLnBrk="0" fontAlgn="base" hangingPunct="0">
              <a:spcBef>
                <a:spcPts val="0"/>
              </a:spcBef>
              <a:spcAft>
                <a:spcPts val="500"/>
              </a:spcAft>
              <a:buClr>
                <a:srgbClr val="0791D9"/>
              </a:buClr>
              <a:buSzPct val="55000"/>
              <a:buFont typeface="Wingdings" pitchFamily="2" charset="2"/>
              <a:buChar char="n"/>
              <a:defRPr sz="1600">
                <a:solidFill>
                  <a:srgbClr val="002060"/>
                </a:solidFill>
              </a:defRPr>
            </a:lvl2pPr>
            <a:lvl3pPr marL="1042988" indent="-185738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6DAB24"/>
              </a:buClr>
              <a:buSzPct val="55000"/>
              <a:buFont typeface="Wingdings" pitchFamily="2" charset="2"/>
              <a:buChar char="n"/>
              <a:defRPr sz="1600">
                <a:solidFill>
                  <a:srgbClr val="002060"/>
                </a:solidFill>
              </a:defRPr>
            </a:lvl3pPr>
            <a:lvl4pPr marL="2095500" indent="-377825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defRPr sz="1600">
                <a:solidFill>
                  <a:srgbClr val="002060"/>
                </a:solidFill>
                <a:latin typeface="Myriad Pro" pitchFamily="-128" charset="0"/>
              </a:defRPr>
            </a:lvl4pPr>
            <a:lvl5pPr marL="2667000" indent="-3810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600">
                <a:solidFill>
                  <a:srgbClr val="002060"/>
                </a:solidFill>
                <a:latin typeface="Myriad Pro" pitchFamily="-128" charset="0"/>
              </a:defRPr>
            </a:lvl5pPr>
            <a:lvl6pPr marL="3124200" indent="-3810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600">
                <a:latin typeface="Myriad Pro" pitchFamily="-128" charset="0"/>
              </a:defRPr>
            </a:lvl6pPr>
            <a:lvl7pPr marL="3581400" indent="-3810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600">
                <a:latin typeface="Myriad Pro" pitchFamily="-128" charset="0"/>
              </a:defRPr>
            </a:lvl7pPr>
            <a:lvl8pPr marL="4038600" indent="-3810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600">
                <a:latin typeface="Myriad Pro" pitchFamily="-128" charset="0"/>
              </a:defRPr>
            </a:lvl8pPr>
            <a:lvl9pPr marL="4495800" indent="-3810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600">
                <a:latin typeface="Myriad Pro" pitchFamily="-128" charset="0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419" sz="1800" b="1">
                <a:latin typeface="Brandon Grotesque Black"/>
              </a:rPr>
              <a:t>Resumen de demandas consuntivas de la cuenca del río Aconcagua (año 2019)*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419" sz="1800" i="1">
                <a:latin typeface="Brandon Grotesque Black"/>
              </a:rPr>
              <a:t>Plan Estratégico de Gestión Hídrica en la cuenca de Aconcagua, SIT N°464/2020 (DGA) –Pág. 111 IF</a:t>
            </a:r>
            <a:endParaRPr lang="es-419" sz="1800">
              <a:latin typeface="Brandon Grotesque Black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24EF97-E79F-48CA-8DB2-B5D8FC3315BD}"/>
              </a:ext>
            </a:extLst>
          </p:cNvPr>
          <p:cNvSpPr txBox="1"/>
          <p:nvPr/>
        </p:nvSpPr>
        <p:spPr>
          <a:xfrm>
            <a:off x="9393798" y="6278181"/>
            <a:ext cx="2668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 u="sng">
                <a:solidFill>
                  <a:schemeClr val="bg2">
                    <a:lumMod val="25000"/>
                  </a:schemeClr>
                </a:solidFill>
              </a:rPr>
              <a:t>https://snia.mop.gob.cl/repositoriodga/handle/20.500.13000/125414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8C742182-6643-4CC7-95B5-A7A3BB368905}"/>
              </a:ext>
            </a:extLst>
          </p:cNvPr>
          <p:cNvSpPr txBox="1">
            <a:spLocks/>
          </p:cNvSpPr>
          <p:nvPr/>
        </p:nvSpPr>
        <p:spPr>
          <a:xfrm>
            <a:off x="568903" y="488202"/>
            <a:ext cx="9663323" cy="346390"/>
          </a:xfr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3000" b="1">
                <a:solidFill>
                  <a:schemeClr val="bg1"/>
                </a:solidFill>
                <a:latin typeface="Brandon Grotesque Bold" panose="020B0803020203060202"/>
              </a:rPr>
              <a:t>Demanda de agua de Nehuenco</a:t>
            </a:r>
          </a:p>
        </p:txBody>
      </p:sp>
    </p:spTree>
    <p:extLst>
      <p:ext uri="{BB962C8B-B14F-4D97-AF65-F5344CB8AC3E}">
        <p14:creationId xmlns:p14="http://schemas.microsoft.com/office/powerpoint/2010/main" val="370019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32478" r="43270" b="15898"/>
          <a:stretch/>
        </p:blipFill>
        <p:spPr>
          <a:xfrm>
            <a:off x="4876800" y="2227385"/>
            <a:ext cx="2039815" cy="354037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031630" y="3148380"/>
            <a:ext cx="4290647" cy="1617784"/>
            <a:chOff x="1031630" y="3024555"/>
            <a:chExt cx="4290647" cy="161778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2" t="44103" r="56346" b="32305"/>
            <a:stretch/>
          </p:blipFill>
          <p:spPr>
            <a:xfrm>
              <a:off x="1031630" y="3024555"/>
              <a:ext cx="4290647" cy="1617784"/>
            </a:xfrm>
            <a:prstGeom prst="rect">
              <a:avLst/>
            </a:prstGeom>
          </p:spPr>
        </p:pic>
        <p:sp>
          <p:nvSpPr>
            <p:cNvPr id="11" name="object 48"/>
            <p:cNvSpPr txBox="1"/>
            <p:nvPr/>
          </p:nvSpPr>
          <p:spPr>
            <a:xfrm>
              <a:off x="1276350" y="3363446"/>
              <a:ext cx="3752850" cy="10156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419" sz="2200">
                  <a:solidFill>
                    <a:srgbClr val="0080A7"/>
                  </a:solidFill>
                  <a:cs typeface="Calibri"/>
                </a:rPr>
                <a:t>Planes de acción para fortalecer la </a:t>
              </a:r>
              <a:r>
                <a:rPr lang="es-419" sz="2200" b="1">
                  <a:solidFill>
                    <a:srgbClr val="0080A7"/>
                  </a:solidFill>
                  <a:cs typeface="Calibri"/>
                </a:rPr>
                <a:t>GESTIÓN EFICIENTE </a:t>
              </a:r>
              <a:r>
                <a:rPr lang="es-419" sz="2200">
                  <a:solidFill>
                    <a:srgbClr val="0080A7"/>
                  </a:solidFill>
                  <a:cs typeface="Calibri"/>
                </a:rPr>
                <a:t>del recurso hídrico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6588369" y="1617785"/>
            <a:ext cx="4689232" cy="4759569"/>
            <a:chOff x="6588369" y="1617786"/>
            <a:chExt cx="4689232" cy="475957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9" t="23586" r="7500" b="7004"/>
            <a:stretch/>
          </p:blipFill>
          <p:spPr>
            <a:xfrm>
              <a:off x="6588369" y="1617786"/>
              <a:ext cx="4689232" cy="4759571"/>
            </a:xfrm>
            <a:prstGeom prst="rect">
              <a:avLst/>
            </a:prstGeom>
          </p:spPr>
        </p:pic>
        <p:sp>
          <p:nvSpPr>
            <p:cNvPr id="12" name="object 48"/>
            <p:cNvSpPr txBox="1"/>
            <p:nvPr/>
          </p:nvSpPr>
          <p:spPr>
            <a:xfrm>
              <a:off x="7599819" y="2108782"/>
              <a:ext cx="3132000" cy="3385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200" b="1">
                  <a:solidFill>
                    <a:srgbClr val="0080A7"/>
                  </a:solidFill>
                  <a:cs typeface="Calibri"/>
                </a:rPr>
                <a:t>Metas de Reducción</a:t>
              </a:r>
            </a:p>
          </p:txBody>
        </p:sp>
        <p:sp>
          <p:nvSpPr>
            <p:cNvPr id="13" name="object 48"/>
            <p:cNvSpPr txBox="1"/>
            <p:nvPr/>
          </p:nvSpPr>
          <p:spPr>
            <a:xfrm>
              <a:off x="7511034" y="3405613"/>
              <a:ext cx="3484952" cy="9541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200" b="1">
                  <a:solidFill>
                    <a:srgbClr val="0080A7"/>
                  </a:solidFill>
                  <a:cs typeface="Calibri"/>
                </a:rPr>
                <a:t>Iniciativas + Innovación</a:t>
              </a:r>
            </a:p>
            <a:p>
              <a:pPr marL="12700" algn="ctr"/>
              <a:r>
                <a:rPr lang="es-CL" sz="2000">
                  <a:solidFill>
                    <a:srgbClr val="0080A7"/>
                  </a:solidFill>
                  <a:cs typeface="Calibri"/>
                </a:rPr>
                <a:t>Búsqueda de nuevas fuentes de agua: Agua Desalada, </a:t>
              </a:r>
              <a:r>
                <a:rPr lang="es-CL" sz="2000" err="1">
                  <a:solidFill>
                    <a:srgbClr val="0080A7"/>
                  </a:solidFill>
                  <a:cs typeface="Calibri"/>
                </a:rPr>
                <a:t>Reuso</a:t>
              </a:r>
              <a:endParaRPr lang="es-CL" sz="2000">
                <a:solidFill>
                  <a:srgbClr val="0080A7"/>
                </a:solidFill>
                <a:cs typeface="Calibri"/>
              </a:endParaRPr>
            </a:p>
          </p:txBody>
        </p:sp>
        <p:sp>
          <p:nvSpPr>
            <p:cNvPr id="14" name="object 48"/>
            <p:cNvSpPr txBox="1"/>
            <p:nvPr/>
          </p:nvSpPr>
          <p:spPr>
            <a:xfrm>
              <a:off x="7843128" y="5197823"/>
              <a:ext cx="3096000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200">
                  <a:solidFill>
                    <a:srgbClr val="0080A7"/>
                  </a:solidFill>
                  <a:cs typeface="Calibri"/>
                </a:rPr>
                <a:t>Acuerdo de Producción Limpia </a:t>
              </a:r>
              <a:r>
                <a:rPr lang="es-CL" sz="2200" b="1">
                  <a:solidFill>
                    <a:srgbClr val="0080A7"/>
                  </a:solidFill>
                  <a:cs typeface="Calibri"/>
                </a:rPr>
                <a:t>Certificado Azul</a:t>
              </a:r>
            </a:p>
          </p:txBody>
        </p:sp>
      </p:grpSp>
      <p:pic>
        <p:nvPicPr>
          <p:cNvPr id="20" name="Gráfico 19" descr="Gráfico de barras con tendencia bajista contorno">
            <a:extLst>
              <a:ext uri="{FF2B5EF4-FFF2-40B4-BE49-F238E27FC236}">
                <a16:creationId xmlns:a16="http://schemas.microsoft.com/office/drawing/2014/main" id="{29967DD2-90F9-4772-9A3E-223E41D844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6318" y="1942910"/>
            <a:ext cx="720000" cy="720000"/>
          </a:xfrm>
          <a:prstGeom prst="rect">
            <a:avLst/>
          </a:prstGeom>
        </p:spPr>
      </p:pic>
      <p:pic>
        <p:nvPicPr>
          <p:cNvPr id="24" name="Gráfico 23" descr="Lluvia de ideas de grupo contorno">
            <a:extLst>
              <a:ext uri="{FF2B5EF4-FFF2-40B4-BE49-F238E27FC236}">
                <a16:creationId xmlns:a16="http://schemas.microsoft.com/office/drawing/2014/main" id="{B3C215DD-E3B4-432D-824D-8947D6679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1334" y="3482479"/>
            <a:ext cx="720000" cy="72000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03EC29EF-1481-4B4A-865C-6E8DCA366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09" y="5162556"/>
            <a:ext cx="590050" cy="71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37">
            <a:extLst>
              <a:ext uri="{FF2B5EF4-FFF2-40B4-BE49-F238E27FC236}">
                <a16:creationId xmlns:a16="http://schemas.microsoft.com/office/drawing/2014/main" id="{C3ECF40F-2685-4726-AA05-187006AB4B4F}"/>
              </a:ext>
            </a:extLst>
          </p:cNvPr>
          <p:cNvSpPr txBox="1"/>
          <p:nvPr/>
        </p:nvSpPr>
        <p:spPr>
          <a:xfrm>
            <a:off x="649333" y="566185"/>
            <a:ext cx="6614495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Gestión para el Uso Eficiente del Agua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2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43077" r="43846" b="8376"/>
          <a:stretch/>
        </p:blipFill>
        <p:spPr>
          <a:xfrm>
            <a:off x="304800" y="2954214"/>
            <a:ext cx="6541477" cy="3329355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6775938" y="4335236"/>
            <a:ext cx="5228493" cy="2010508"/>
            <a:chOff x="6775938" y="3706586"/>
            <a:chExt cx="5228493" cy="201050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77" t="50001" r="1538" b="20684"/>
            <a:stretch/>
          </p:blipFill>
          <p:spPr>
            <a:xfrm>
              <a:off x="6775938" y="3706586"/>
              <a:ext cx="5228493" cy="2010508"/>
            </a:xfrm>
            <a:prstGeom prst="rect">
              <a:avLst/>
            </a:prstGeom>
          </p:spPr>
        </p:pic>
        <p:sp>
          <p:nvSpPr>
            <p:cNvPr id="7" name="object 48"/>
            <p:cNvSpPr txBox="1"/>
            <p:nvPr/>
          </p:nvSpPr>
          <p:spPr>
            <a:xfrm>
              <a:off x="7467599" y="3989398"/>
              <a:ext cx="3915508" cy="92333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12700" algn="ctr"/>
              <a:r>
                <a:rPr lang="es-CL" sz="2000">
                  <a:solidFill>
                    <a:srgbClr val="0080A7"/>
                  </a:solidFill>
                  <a:cs typeface="Calibri"/>
                </a:rPr>
                <a:t>Monitorea y controla los pozos para lograr la </a:t>
              </a:r>
              <a:r>
                <a:rPr lang="es-CL" sz="2000" b="1">
                  <a:solidFill>
                    <a:srgbClr val="0080A7"/>
                  </a:solidFill>
                  <a:cs typeface="Calibri"/>
                </a:rPr>
                <a:t>mayor estabilidad en el nivel de la napa </a:t>
              </a:r>
              <a:r>
                <a:rPr lang="es-CL" sz="2000">
                  <a:solidFill>
                    <a:srgbClr val="0080A7"/>
                  </a:solidFill>
                  <a:cs typeface="Calibri"/>
                </a:rPr>
                <a:t>(sustentabilidad)</a:t>
              </a:r>
              <a:endParaRPr lang="es-CL" sz="2000" b="1">
                <a:solidFill>
                  <a:srgbClr val="0080A7"/>
                </a:solidFill>
                <a:cs typeface="Calibri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812802" y="1845735"/>
            <a:ext cx="626531" cy="626531"/>
            <a:chOff x="812802" y="1845735"/>
            <a:chExt cx="626531" cy="626531"/>
          </a:xfrm>
        </p:grpSpPr>
        <p:sp>
          <p:nvSpPr>
            <p:cNvPr id="8" name="Elipse 7"/>
            <p:cNvSpPr/>
            <p:nvPr/>
          </p:nvSpPr>
          <p:spPr>
            <a:xfrm>
              <a:off x="812802" y="1845735"/>
              <a:ext cx="626531" cy="626531"/>
            </a:xfrm>
            <a:prstGeom prst="ellipse">
              <a:avLst/>
            </a:prstGeom>
            <a:solidFill>
              <a:srgbClr val="0087B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object 37"/>
            <p:cNvSpPr txBox="1"/>
            <p:nvPr/>
          </p:nvSpPr>
          <p:spPr>
            <a:xfrm>
              <a:off x="946779" y="1937874"/>
              <a:ext cx="340155" cy="5047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80000"/>
                </a:lnSpc>
              </a:pPr>
              <a:r>
                <a:rPr lang="es-CL" sz="4000" b="1" spc="90">
                  <a:solidFill>
                    <a:srgbClr val="FFFFFF"/>
                  </a:solidFill>
                  <a:cs typeface="Calibri"/>
                </a:rPr>
                <a:t>1</a:t>
              </a:r>
              <a:endParaRPr sz="4000">
                <a:solidFill>
                  <a:prstClr val="black"/>
                </a:solidFill>
                <a:cs typeface="Calibri"/>
              </a:endParaRPr>
            </a:p>
          </p:txBody>
        </p:sp>
      </p:grpSp>
      <p:sp>
        <p:nvSpPr>
          <p:cNvPr id="11" name="object 37"/>
          <p:cNvSpPr txBox="1"/>
          <p:nvPr/>
        </p:nvSpPr>
        <p:spPr>
          <a:xfrm>
            <a:off x="1712062" y="1874416"/>
            <a:ext cx="2113687" cy="555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80000"/>
              </a:lnSpc>
            </a:pPr>
            <a:r>
              <a:rPr lang="es-CL" sz="4400" b="1" spc="90">
                <a:solidFill>
                  <a:srgbClr val="FFFFFF"/>
                </a:solidFill>
                <a:cs typeface="Calibri"/>
              </a:rPr>
              <a:t>SCADA</a:t>
            </a:r>
            <a:endParaRPr sz="4400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37"/>
          <p:cNvSpPr txBox="1"/>
          <p:nvPr/>
        </p:nvSpPr>
        <p:spPr>
          <a:xfrm>
            <a:off x="1739033" y="2318296"/>
            <a:ext cx="3493368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2000" i="1" spc="55">
                <a:solidFill>
                  <a:srgbClr val="FFFFFF"/>
                </a:solidFill>
                <a:latin typeface="Calibri Light"/>
                <a:cs typeface="Calibri Light"/>
              </a:rPr>
              <a:t>Sistema de monitoreo de pozos.</a:t>
            </a:r>
            <a:endParaRPr sz="2000" i="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7168242" y="1309006"/>
            <a:ext cx="4523015" cy="2530929"/>
            <a:chOff x="7168242" y="947056"/>
            <a:chExt cx="4523015" cy="2530929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94" t="16429" r="4107" b="46667"/>
            <a:stretch/>
          </p:blipFill>
          <p:spPr>
            <a:xfrm>
              <a:off x="7168242" y="947056"/>
              <a:ext cx="4523015" cy="2530929"/>
            </a:xfrm>
            <a:prstGeom prst="rect">
              <a:avLst/>
            </a:prstGeom>
          </p:spPr>
        </p:pic>
        <p:sp>
          <p:nvSpPr>
            <p:cNvPr id="14" name="object 48"/>
            <p:cNvSpPr txBox="1"/>
            <p:nvPr/>
          </p:nvSpPr>
          <p:spPr>
            <a:xfrm>
              <a:off x="7522825" y="1669753"/>
              <a:ext cx="3805057" cy="12311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000">
                  <a:solidFill>
                    <a:srgbClr val="0080A7"/>
                  </a:solidFill>
                  <a:cs typeface="Calibri"/>
                </a:rPr>
                <a:t>Sistema de control que permite </a:t>
              </a:r>
              <a:r>
                <a:rPr lang="es-CL" sz="2000" b="1">
                  <a:solidFill>
                    <a:srgbClr val="0080A7"/>
                  </a:solidFill>
                  <a:cs typeface="Calibri"/>
                </a:rPr>
                <a:t>administrar de manera eficiente los requerimientos de agua </a:t>
              </a:r>
              <a:r>
                <a:rPr lang="es-CL" sz="2000">
                  <a:solidFill>
                    <a:srgbClr val="0080A7"/>
                  </a:solidFill>
                  <a:cs typeface="Calibri"/>
                </a:rPr>
                <a:t>para la operación de sus ciclos combinados</a:t>
              </a:r>
              <a:endParaRPr lang="es-CL" sz="2000" strike="sngStrike">
                <a:solidFill>
                  <a:srgbClr val="0080A7"/>
                </a:solidFill>
                <a:cs typeface="Calibri"/>
              </a:endParaRPr>
            </a:p>
          </p:txBody>
        </p:sp>
      </p:grpSp>
      <p:sp>
        <p:nvSpPr>
          <p:cNvPr id="19" name="object 37">
            <a:extLst>
              <a:ext uri="{FF2B5EF4-FFF2-40B4-BE49-F238E27FC236}">
                <a16:creationId xmlns:a16="http://schemas.microsoft.com/office/drawing/2014/main" id="{16C6D76F-4619-48EE-B325-B9810F3D35FD}"/>
              </a:ext>
            </a:extLst>
          </p:cNvPr>
          <p:cNvSpPr txBox="1"/>
          <p:nvPr/>
        </p:nvSpPr>
        <p:spPr>
          <a:xfrm>
            <a:off x="649333" y="574431"/>
            <a:ext cx="6614495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Innovación para Uso Eficiente del Agua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2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55ABCB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34528" r="56346" b="3242"/>
          <a:stretch/>
        </p:blipFill>
        <p:spPr>
          <a:xfrm>
            <a:off x="1242646" y="2368061"/>
            <a:ext cx="4079631" cy="4267201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812802" y="1845735"/>
            <a:ext cx="626531" cy="626531"/>
            <a:chOff x="812802" y="1845735"/>
            <a:chExt cx="626531" cy="626531"/>
          </a:xfrm>
        </p:grpSpPr>
        <p:sp>
          <p:nvSpPr>
            <p:cNvPr id="6" name="Elipse 5"/>
            <p:cNvSpPr/>
            <p:nvPr/>
          </p:nvSpPr>
          <p:spPr>
            <a:xfrm>
              <a:off x="812802" y="1845735"/>
              <a:ext cx="626531" cy="626531"/>
            </a:xfrm>
            <a:prstGeom prst="ellipse">
              <a:avLst/>
            </a:prstGeom>
            <a:solidFill>
              <a:srgbClr val="0087B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" name="object 37"/>
            <p:cNvSpPr txBox="1"/>
            <p:nvPr/>
          </p:nvSpPr>
          <p:spPr>
            <a:xfrm>
              <a:off x="951113" y="1946542"/>
              <a:ext cx="340155" cy="5047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80000"/>
                </a:lnSpc>
              </a:pPr>
              <a:r>
                <a:rPr lang="es-CL" sz="4000" b="1" spc="90">
                  <a:solidFill>
                    <a:srgbClr val="FFFFFF"/>
                  </a:solidFill>
                  <a:cs typeface="Calibri"/>
                </a:rPr>
                <a:t>2</a:t>
              </a:r>
              <a:endParaRPr sz="4000">
                <a:solidFill>
                  <a:prstClr val="black"/>
                </a:solidFill>
                <a:cs typeface="Calibri"/>
              </a:endParaRPr>
            </a:p>
          </p:txBody>
        </p:sp>
      </p:grpSp>
      <p:sp>
        <p:nvSpPr>
          <p:cNvPr id="8" name="object 37"/>
          <p:cNvSpPr txBox="1"/>
          <p:nvPr/>
        </p:nvSpPr>
        <p:spPr>
          <a:xfrm>
            <a:off x="1712062" y="2005045"/>
            <a:ext cx="5054498" cy="35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80000"/>
              </a:lnSpc>
            </a:pPr>
            <a:r>
              <a:rPr lang="es-CL" sz="2800" b="1" spc="90">
                <a:solidFill>
                  <a:srgbClr val="FFFFFF"/>
                </a:solidFill>
                <a:cs typeface="Calibri"/>
              </a:rPr>
              <a:t>PLANTA OSMOSIS INVERSA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6944364" y="736186"/>
            <a:ext cx="4860000" cy="1980000"/>
            <a:chOff x="6824296" y="736186"/>
            <a:chExt cx="5076000" cy="215944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46" t="11277" r="3846" b="58612"/>
            <a:stretch/>
          </p:blipFill>
          <p:spPr>
            <a:xfrm>
              <a:off x="6824296" y="736186"/>
              <a:ext cx="5076000" cy="2159445"/>
            </a:xfrm>
            <a:prstGeom prst="rect">
              <a:avLst/>
            </a:prstGeom>
          </p:spPr>
        </p:pic>
        <p:sp>
          <p:nvSpPr>
            <p:cNvPr id="10" name="object 48"/>
            <p:cNvSpPr txBox="1"/>
            <p:nvPr/>
          </p:nvSpPr>
          <p:spPr>
            <a:xfrm>
              <a:off x="7385272" y="1548208"/>
              <a:ext cx="3960000" cy="648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000" b="1">
                  <a:solidFill>
                    <a:srgbClr val="0080A7"/>
                  </a:solidFill>
                  <a:cs typeface="Calibri"/>
                </a:rPr>
                <a:t>2 plantas</a:t>
              </a:r>
              <a:r>
                <a:rPr lang="es-CL" sz="2000">
                  <a:solidFill>
                    <a:srgbClr val="0080A7"/>
                  </a:solidFill>
                  <a:cs typeface="Calibri"/>
                </a:rPr>
                <a:t> para procesar las aguas de purga de las </a:t>
              </a:r>
              <a:r>
                <a:rPr lang="es-CL" sz="2000" b="1">
                  <a:solidFill>
                    <a:srgbClr val="0080A7"/>
                  </a:solidFill>
                  <a:cs typeface="Calibri"/>
                </a:rPr>
                <a:t>Torres de enfriamiento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944364" y="2505156"/>
            <a:ext cx="4860000" cy="1980000"/>
            <a:chOff x="6869722" y="2743200"/>
            <a:chExt cx="4853355" cy="1619250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46" t="39998" r="3846" b="36388"/>
            <a:stretch/>
          </p:blipFill>
          <p:spPr>
            <a:xfrm>
              <a:off x="6869722" y="2743200"/>
              <a:ext cx="4853355" cy="1619250"/>
            </a:xfrm>
            <a:prstGeom prst="rect">
              <a:avLst/>
            </a:prstGeom>
          </p:spPr>
        </p:pic>
        <p:sp>
          <p:nvSpPr>
            <p:cNvPr id="11" name="object 48"/>
            <p:cNvSpPr txBox="1"/>
            <p:nvPr/>
          </p:nvSpPr>
          <p:spPr>
            <a:xfrm>
              <a:off x="7315946" y="3226014"/>
              <a:ext cx="3960000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000" b="1">
                  <a:solidFill>
                    <a:srgbClr val="0080A7"/>
                  </a:solidFill>
                  <a:cs typeface="Calibri"/>
                </a:rPr>
                <a:t>Permite hasta 50% de ahorro en el consumo de agua </a:t>
              </a:r>
              <a:r>
                <a:rPr lang="es-CL" sz="2000">
                  <a:solidFill>
                    <a:srgbClr val="0080A7"/>
                  </a:solidFill>
                  <a:cs typeface="Calibri"/>
                </a:rPr>
                <a:t>del Complejo</a:t>
              </a:r>
            </a:p>
          </p:txBody>
        </p:sp>
      </p:grpSp>
      <p:pic>
        <p:nvPicPr>
          <p:cNvPr id="2050" name="Picture 2" descr="Camión cisterna - Iconos gratis de transporte">
            <a:extLst>
              <a:ext uri="{FF2B5EF4-FFF2-40B4-BE49-F238E27FC236}">
                <a16:creationId xmlns:a16="http://schemas.microsoft.com/office/drawing/2014/main" id="{09DE722D-4A88-4A10-9183-CF1FA64A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73" y="4721231"/>
            <a:ext cx="1158796" cy="115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mión cisterna - Iconos gratis de transporte">
            <a:extLst>
              <a:ext uri="{FF2B5EF4-FFF2-40B4-BE49-F238E27FC236}">
                <a16:creationId xmlns:a16="http://schemas.microsoft.com/office/drawing/2014/main" id="{FEC51816-53FD-472F-A2F1-00D1FF53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39" y="5578600"/>
            <a:ext cx="1205668" cy="12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5DD3DDE-F9DB-4E75-8FE0-BCDE3ACD9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6" t="39998" r="3846" b="36388"/>
          <a:stretch/>
        </p:blipFill>
        <p:spPr>
          <a:xfrm>
            <a:off x="6983146" y="5023276"/>
            <a:ext cx="4860000" cy="1980000"/>
          </a:xfrm>
          <a:prstGeom prst="rect">
            <a:avLst/>
          </a:prstGeom>
        </p:spPr>
      </p:pic>
      <p:sp>
        <p:nvSpPr>
          <p:cNvPr id="23" name="object 48">
            <a:extLst>
              <a:ext uri="{FF2B5EF4-FFF2-40B4-BE49-F238E27FC236}">
                <a16:creationId xmlns:a16="http://schemas.microsoft.com/office/drawing/2014/main" id="{515796FC-40F3-419A-9951-F19F33A997A6}"/>
              </a:ext>
            </a:extLst>
          </p:cNvPr>
          <p:cNvSpPr txBox="1"/>
          <p:nvPr/>
        </p:nvSpPr>
        <p:spPr>
          <a:xfrm>
            <a:off x="7437792" y="5578600"/>
            <a:ext cx="402192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s-CL" b="1">
                <a:solidFill>
                  <a:schemeClr val="bg2">
                    <a:lumMod val="50000"/>
                  </a:schemeClr>
                </a:solidFill>
                <a:cs typeface="Calibri"/>
              </a:rPr>
              <a:t>Agua de Rechazo </a:t>
            </a:r>
            <a:r>
              <a:rPr lang="es-CL">
                <a:solidFill>
                  <a:schemeClr val="bg2">
                    <a:lumMod val="50000"/>
                  </a:schemeClr>
                </a:solidFill>
                <a:cs typeface="Calibri"/>
              </a:rPr>
              <a:t>es destinada a procesos productivos externos (esta agua no es apta para consumo humano ni riego)</a:t>
            </a:r>
          </a:p>
        </p:txBody>
      </p: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C743E68E-AA10-4978-81DC-A9982DBCC4C8}"/>
              </a:ext>
            </a:extLst>
          </p:cNvPr>
          <p:cNvCxnSpPr>
            <a:cxnSpLocks/>
          </p:cNvCxnSpPr>
          <p:nvPr/>
        </p:nvCxnSpPr>
        <p:spPr>
          <a:xfrm>
            <a:off x="4538887" y="5282435"/>
            <a:ext cx="2678342" cy="55554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37">
            <a:extLst>
              <a:ext uri="{FF2B5EF4-FFF2-40B4-BE49-F238E27FC236}">
                <a16:creationId xmlns:a16="http://schemas.microsoft.com/office/drawing/2014/main" id="{6C6E013B-1839-430E-A86C-443CD4F6629E}"/>
              </a:ext>
            </a:extLst>
          </p:cNvPr>
          <p:cNvSpPr txBox="1"/>
          <p:nvPr/>
        </p:nvSpPr>
        <p:spPr>
          <a:xfrm>
            <a:off x="649333" y="574431"/>
            <a:ext cx="6614495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Innovación para Uso Eficiente del Agua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3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812802" y="1845735"/>
            <a:ext cx="626531" cy="626531"/>
            <a:chOff x="812802" y="1845735"/>
            <a:chExt cx="626531" cy="626531"/>
          </a:xfrm>
        </p:grpSpPr>
        <p:sp>
          <p:nvSpPr>
            <p:cNvPr id="6" name="Elipse 5"/>
            <p:cNvSpPr/>
            <p:nvPr/>
          </p:nvSpPr>
          <p:spPr>
            <a:xfrm>
              <a:off x="812802" y="1845735"/>
              <a:ext cx="626531" cy="626531"/>
            </a:xfrm>
            <a:prstGeom prst="ellipse">
              <a:avLst/>
            </a:prstGeom>
            <a:solidFill>
              <a:srgbClr val="0087B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" name="object 37"/>
            <p:cNvSpPr txBox="1"/>
            <p:nvPr/>
          </p:nvSpPr>
          <p:spPr>
            <a:xfrm>
              <a:off x="951113" y="1946542"/>
              <a:ext cx="340155" cy="5047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80000"/>
                </a:lnSpc>
              </a:pPr>
              <a:r>
                <a:rPr lang="es-CL" sz="4000" b="1" spc="90">
                  <a:solidFill>
                    <a:srgbClr val="FFFFFF"/>
                  </a:solidFill>
                  <a:cs typeface="Calibri"/>
                </a:rPr>
                <a:t>3</a:t>
              </a:r>
              <a:endParaRPr sz="4000">
                <a:solidFill>
                  <a:prstClr val="black"/>
                </a:solidFill>
                <a:cs typeface="Calibri"/>
              </a:endParaRPr>
            </a:p>
          </p:txBody>
        </p:sp>
      </p:grpSp>
      <p:sp>
        <p:nvSpPr>
          <p:cNvPr id="8" name="object 37"/>
          <p:cNvSpPr txBox="1"/>
          <p:nvPr/>
        </p:nvSpPr>
        <p:spPr>
          <a:xfrm>
            <a:off x="1712062" y="2005045"/>
            <a:ext cx="5054498" cy="35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80000"/>
              </a:lnSpc>
            </a:pPr>
            <a:r>
              <a:rPr lang="es-CL" sz="2800" b="1" spc="90">
                <a:solidFill>
                  <a:srgbClr val="FFFFFF"/>
                </a:solidFill>
                <a:cs typeface="Calibri"/>
              </a:rPr>
              <a:t>PAISAJISMO SUSTENTABLE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6869722" y="773723"/>
            <a:ext cx="4853355" cy="2064727"/>
            <a:chOff x="6869722" y="773723"/>
            <a:chExt cx="4853355" cy="206472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46" t="11277" r="3846" b="58612"/>
            <a:stretch/>
          </p:blipFill>
          <p:spPr>
            <a:xfrm>
              <a:off x="6869722" y="773723"/>
              <a:ext cx="4853355" cy="2064727"/>
            </a:xfrm>
            <a:prstGeom prst="rect">
              <a:avLst/>
            </a:prstGeom>
          </p:spPr>
        </p:pic>
        <p:sp>
          <p:nvSpPr>
            <p:cNvPr id="10" name="object 48"/>
            <p:cNvSpPr txBox="1"/>
            <p:nvPr/>
          </p:nvSpPr>
          <p:spPr>
            <a:xfrm>
              <a:off x="7597707" y="1507181"/>
              <a:ext cx="3509108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200" b="1">
                  <a:solidFill>
                    <a:srgbClr val="0080A7"/>
                  </a:solidFill>
                  <a:cs typeface="Calibri"/>
                </a:rPr>
                <a:t>Bajo requerimiento hídrico y con riego tecnificado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854604" y="2461753"/>
            <a:ext cx="4868474" cy="1695450"/>
            <a:chOff x="6766560" y="2743200"/>
            <a:chExt cx="5139690" cy="1695450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46" t="39998" r="3846" b="36388"/>
            <a:stretch/>
          </p:blipFill>
          <p:spPr>
            <a:xfrm>
              <a:off x="6766560" y="2743200"/>
              <a:ext cx="5139690" cy="1695450"/>
            </a:xfrm>
            <a:prstGeom prst="rect">
              <a:avLst/>
            </a:prstGeom>
          </p:spPr>
        </p:pic>
        <p:sp>
          <p:nvSpPr>
            <p:cNvPr id="11" name="object 48"/>
            <p:cNvSpPr txBox="1"/>
            <p:nvPr/>
          </p:nvSpPr>
          <p:spPr>
            <a:xfrm>
              <a:off x="7171123" y="3223303"/>
              <a:ext cx="4402495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200">
                  <a:solidFill>
                    <a:srgbClr val="0080A7"/>
                  </a:solidFill>
                  <a:cs typeface="Calibri"/>
                </a:rPr>
                <a:t>Permite </a:t>
              </a:r>
              <a:r>
                <a:rPr lang="es-CL" sz="2200" b="1">
                  <a:solidFill>
                    <a:srgbClr val="0080A7"/>
                  </a:solidFill>
                  <a:cs typeface="Calibri"/>
                </a:rPr>
                <a:t>ahorrar más de 90% </a:t>
              </a:r>
              <a:r>
                <a:rPr lang="es-CL" sz="2200">
                  <a:solidFill>
                    <a:srgbClr val="0080A7"/>
                  </a:solidFill>
                  <a:cs typeface="Calibri"/>
                </a:rPr>
                <a:t>de agua en áreas verdes del Complejo</a:t>
              </a:r>
            </a:p>
          </p:txBody>
        </p:sp>
      </p:grpSp>
      <p:pic>
        <p:nvPicPr>
          <p:cNvPr id="15" name="Imagen 14" descr="Esquina de una calle&#10;&#10;Descripción generada automáticamente con confianza media">
            <a:extLst>
              <a:ext uri="{FF2B5EF4-FFF2-40B4-BE49-F238E27FC236}">
                <a16:creationId xmlns:a16="http://schemas.microsoft.com/office/drawing/2014/main" id="{B427837C-3EA7-4C9F-883B-EFAE44909427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3"/>
          <a:stretch/>
        </p:blipFill>
        <p:spPr>
          <a:xfrm>
            <a:off x="2514361" y="2838450"/>
            <a:ext cx="2142402" cy="2231814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Imagen 15" descr="Un jardín de una casa&#10;&#10;Descripción generada automáticamente con confianza media">
            <a:extLst>
              <a:ext uri="{FF2B5EF4-FFF2-40B4-BE49-F238E27FC236}">
                <a16:creationId xmlns:a16="http://schemas.microsoft.com/office/drawing/2014/main" id="{21D92029-12DF-4E6D-B923-C69122083CD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3"/>
          <a:stretch/>
        </p:blipFill>
        <p:spPr>
          <a:xfrm>
            <a:off x="4800244" y="2838450"/>
            <a:ext cx="2142402" cy="2231814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Imagen 16" descr="Casa en medio de la calle&#10;&#10;Descripción generada automáticamente con confianza media">
            <a:extLst>
              <a:ext uri="{FF2B5EF4-FFF2-40B4-BE49-F238E27FC236}">
                <a16:creationId xmlns:a16="http://schemas.microsoft.com/office/drawing/2014/main" id="{8EA5A90B-458F-4843-9AEC-895333C395E1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4"/>
          <a:stretch/>
        </p:blipFill>
        <p:spPr>
          <a:xfrm>
            <a:off x="175037" y="2838450"/>
            <a:ext cx="2195843" cy="223181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18" name="object 37">
            <a:extLst>
              <a:ext uri="{FF2B5EF4-FFF2-40B4-BE49-F238E27FC236}">
                <a16:creationId xmlns:a16="http://schemas.microsoft.com/office/drawing/2014/main" id="{1721AC7B-16B1-4007-8CF1-485F031BC4ED}"/>
              </a:ext>
            </a:extLst>
          </p:cNvPr>
          <p:cNvSpPr txBox="1"/>
          <p:nvPr/>
        </p:nvSpPr>
        <p:spPr>
          <a:xfrm>
            <a:off x="649333" y="574431"/>
            <a:ext cx="6614495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Innovación para Uso Eficiente del Agua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2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37"/>
          <p:cNvSpPr txBox="1"/>
          <p:nvPr/>
        </p:nvSpPr>
        <p:spPr>
          <a:xfrm>
            <a:off x="832712" y="3309413"/>
            <a:ext cx="2283022" cy="832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lang="es-CL" sz="6600" b="1" spc="90">
                <a:solidFill>
                  <a:srgbClr val="E6E6E6"/>
                </a:solidFill>
                <a:cs typeface="Calibri"/>
              </a:rPr>
              <a:t>AGUA</a:t>
            </a:r>
            <a:endParaRPr sz="6600">
              <a:solidFill>
                <a:srgbClr val="E6E6E6"/>
              </a:solidFill>
              <a:cs typeface="Calibri"/>
            </a:endParaRPr>
          </a:p>
        </p:txBody>
      </p:sp>
      <p:sp>
        <p:nvSpPr>
          <p:cNvPr id="5" name="object 37"/>
          <p:cNvSpPr txBox="1"/>
          <p:nvPr/>
        </p:nvSpPr>
        <p:spPr>
          <a:xfrm>
            <a:off x="4861355" y="3309413"/>
            <a:ext cx="2283022" cy="832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lang="es-CL" sz="6600" b="1" spc="90">
                <a:solidFill>
                  <a:schemeClr val="bg1"/>
                </a:solidFill>
                <a:cs typeface="Calibri"/>
              </a:rPr>
              <a:t>AIRE</a:t>
            </a:r>
            <a:endParaRPr sz="660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object 37"/>
          <p:cNvSpPr txBox="1"/>
          <p:nvPr/>
        </p:nvSpPr>
        <p:spPr>
          <a:xfrm>
            <a:off x="8889999" y="3319576"/>
            <a:ext cx="2475217" cy="832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lang="es-CL" sz="6600" b="1" spc="90">
                <a:solidFill>
                  <a:srgbClr val="E6E6E6"/>
                </a:solidFill>
                <a:cs typeface="Calibri"/>
              </a:rPr>
              <a:t>RUIDO</a:t>
            </a:r>
            <a:endParaRPr sz="6600">
              <a:solidFill>
                <a:srgbClr val="E6E6E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9737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4246" r="65882" b="8492"/>
          <a:stretch/>
        </p:blipFill>
        <p:spPr>
          <a:xfrm>
            <a:off x="430306" y="2348753"/>
            <a:ext cx="3729318" cy="39265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4" t="4439" r="5147" b="82488"/>
          <a:stretch/>
        </p:blipFill>
        <p:spPr>
          <a:xfrm>
            <a:off x="10219764" y="304800"/>
            <a:ext cx="1344707" cy="896471"/>
          </a:xfrm>
          <a:prstGeom prst="rect">
            <a:avLst/>
          </a:prstGeom>
        </p:spPr>
      </p:pic>
      <p:sp>
        <p:nvSpPr>
          <p:cNvPr id="7" name="object 59"/>
          <p:cNvSpPr txBox="1"/>
          <p:nvPr/>
        </p:nvSpPr>
        <p:spPr>
          <a:xfrm>
            <a:off x="6096001" y="1482491"/>
            <a:ext cx="525235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8460" algn="ctr">
              <a:lnSpc>
                <a:spcPts val="2850"/>
              </a:lnSpc>
            </a:pPr>
            <a:r>
              <a:rPr sz="2400" b="1" spc="-5" err="1">
                <a:solidFill>
                  <a:srgbClr val="FFFFFF"/>
                </a:solidFill>
                <a:cs typeface="Calibri"/>
              </a:rPr>
              <a:t>Promedio</a:t>
            </a:r>
            <a:r>
              <a:rPr sz="2400" b="1" spc="-5">
                <a:solidFill>
                  <a:srgbClr val="FFFFFF"/>
                </a:solidFill>
                <a:cs typeface="Calibri"/>
              </a:rPr>
              <a:t> </a:t>
            </a:r>
            <a:r>
              <a:rPr sz="2400" b="1" err="1">
                <a:solidFill>
                  <a:srgbClr val="FFFFFF"/>
                </a:solidFill>
                <a:cs typeface="Calibri"/>
              </a:rPr>
              <a:t>Emisiones</a:t>
            </a:r>
            <a:r>
              <a:rPr sz="2400" b="1" spc="-110">
                <a:solidFill>
                  <a:srgbClr val="FFFFFF"/>
                </a:solidFill>
                <a:cs typeface="Calibri"/>
              </a:rPr>
              <a:t> </a:t>
            </a:r>
            <a:r>
              <a:rPr sz="2400" b="1" spc="-15" err="1">
                <a:solidFill>
                  <a:srgbClr val="FFFFFF"/>
                </a:solidFill>
                <a:cs typeface="Calibri"/>
              </a:rPr>
              <a:t>Atmosféricas</a:t>
            </a:r>
            <a:endParaRPr sz="2400">
              <a:cs typeface="Calibri"/>
            </a:endParaRPr>
          </a:p>
          <a:p>
            <a:pPr marL="378460" algn="ctr">
              <a:lnSpc>
                <a:spcPts val="2490"/>
              </a:lnSpc>
            </a:pPr>
            <a:r>
              <a:rPr sz="2400" b="0" spc="15">
                <a:solidFill>
                  <a:srgbClr val="FFFFFF"/>
                </a:solidFill>
                <a:cs typeface="Calibri Light"/>
              </a:rPr>
              <a:t>(mg/Nm</a:t>
            </a:r>
            <a:r>
              <a:rPr sz="2400" b="0" spc="22" baseline="32407">
                <a:solidFill>
                  <a:srgbClr val="FFFFFF"/>
                </a:solidFill>
                <a:cs typeface="Calibri Light"/>
              </a:rPr>
              <a:t>3</a:t>
            </a:r>
            <a:r>
              <a:rPr sz="2400" b="0" spc="15">
                <a:solidFill>
                  <a:srgbClr val="FFFFFF"/>
                </a:solidFill>
                <a:cs typeface="Calibri Light"/>
              </a:rPr>
              <a:t>)</a:t>
            </a:r>
            <a:endParaRPr sz="2400" b="1">
              <a:solidFill>
                <a:srgbClr val="FFFFFF"/>
              </a:solidFill>
              <a:cs typeface="Calibri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3748677" y="3076401"/>
            <a:ext cx="2265680" cy="2725863"/>
            <a:chOff x="3748677" y="3076401"/>
            <a:chExt cx="2265680" cy="2725863"/>
          </a:xfrm>
        </p:grpSpPr>
        <p:sp>
          <p:nvSpPr>
            <p:cNvPr id="9" name="object 46"/>
            <p:cNvSpPr txBox="1"/>
            <p:nvPr/>
          </p:nvSpPr>
          <p:spPr>
            <a:xfrm>
              <a:off x="4693328" y="3076401"/>
              <a:ext cx="132080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</a:pPr>
              <a:r>
                <a:rPr b="1" spc="-5">
                  <a:solidFill>
                    <a:srgbClr val="FFFFFF"/>
                  </a:solidFill>
                  <a:latin typeface="Calibri"/>
                  <a:cs typeface="Calibri"/>
                </a:rPr>
                <a:t>Gas</a:t>
              </a:r>
              <a:r>
                <a:rPr b="1" spc="-6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b="1" spc="-15">
                  <a:solidFill>
                    <a:srgbClr val="FFFFFF"/>
                  </a:solidFill>
                  <a:latin typeface="Calibri"/>
                  <a:cs typeface="Calibri"/>
                </a:rPr>
                <a:t>Natural</a:t>
              </a:r>
              <a:endParaRPr>
                <a:latin typeface="Calibri"/>
                <a:cs typeface="Calibri"/>
              </a:endParaRPr>
            </a:p>
          </p:txBody>
        </p:sp>
        <p:sp>
          <p:nvSpPr>
            <p:cNvPr id="10" name="object 47"/>
            <p:cNvSpPr txBox="1"/>
            <p:nvPr/>
          </p:nvSpPr>
          <p:spPr>
            <a:xfrm>
              <a:off x="3748677" y="3691760"/>
              <a:ext cx="2265680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</a:pPr>
              <a:r>
                <a:rPr b="1">
                  <a:solidFill>
                    <a:srgbClr val="FFFFFF"/>
                  </a:solidFill>
                  <a:latin typeface="Calibri"/>
                  <a:cs typeface="Calibri"/>
                </a:rPr>
                <a:t>Norma </a:t>
              </a:r>
              <a:r>
                <a:rPr b="1" spc="-15">
                  <a:solidFill>
                    <a:srgbClr val="FFFFFF"/>
                  </a:solidFill>
                  <a:latin typeface="Calibri"/>
                  <a:cs typeface="Calibri"/>
                </a:rPr>
                <a:t>D.S.</a:t>
              </a:r>
              <a:r>
                <a:rPr b="1" spc="-11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b="1">
                  <a:solidFill>
                    <a:srgbClr val="FFFFFF"/>
                  </a:solidFill>
                  <a:latin typeface="Calibri"/>
                  <a:cs typeface="Calibri"/>
                </a:rPr>
                <a:t>13/2011</a:t>
              </a:r>
              <a:endParaRPr>
                <a:latin typeface="Calibri"/>
                <a:cs typeface="Calibri"/>
              </a:endParaRPr>
            </a:p>
            <a:p>
              <a:pPr marL="956944" algn="r">
                <a:lnSpc>
                  <a:spcPct val="100000"/>
                </a:lnSpc>
              </a:pPr>
              <a:r>
                <a:rPr b="1" spc="-5">
                  <a:solidFill>
                    <a:srgbClr val="FFFFFF"/>
                  </a:solidFill>
                  <a:latin typeface="Calibri"/>
                  <a:cs typeface="Calibri"/>
                </a:rPr>
                <a:t>Gas</a:t>
              </a:r>
              <a:r>
                <a:rPr b="1" spc="-6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b="1" spc="-15">
                  <a:solidFill>
                    <a:srgbClr val="FFFFFF"/>
                  </a:solidFill>
                  <a:latin typeface="Calibri"/>
                  <a:cs typeface="Calibri"/>
                </a:rPr>
                <a:t>Natural</a:t>
              </a:r>
              <a:endParaRPr>
                <a:latin typeface="Calibri"/>
                <a:cs typeface="Calibri"/>
              </a:endParaRPr>
            </a:p>
          </p:txBody>
        </p:sp>
        <p:sp>
          <p:nvSpPr>
            <p:cNvPr id="11" name="object 48"/>
            <p:cNvSpPr txBox="1"/>
            <p:nvPr/>
          </p:nvSpPr>
          <p:spPr>
            <a:xfrm>
              <a:off x="4313281" y="4636549"/>
              <a:ext cx="170053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</a:pPr>
              <a:r>
                <a:rPr b="1" spc="-10">
                  <a:solidFill>
                    <a:srgbClr val="FFFFFF"/>
                  </a:solidFill>
                  <a:latin typeface="Calibri"/>
                  <a:cs typeface="Calibri"/>
                </a:rPr>
                <a:t>Petróleo</a:t>
              </a:r>
              <a:r>
                <a:rPr b="1" spc="-10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b="1" spc="-5">
                  <a:solidFill>
                    <a:srgbClr val="FFFFFF"/>
                  </a:solidFill>
                  <a:latin typeface="Calibri"/>
                  <a:cs typeface="Calibri"/>
                </a:rPr>
                <a:t>Diésel</a:t>
              </a:r>
              <a:endParaRPr>
                <a:latin typeface="Calibri"/>
                <a:cs typeface="Calibri"/>
              </a:endParaRPr>
            </a:p>
          </p:txBody>
        </p:sp>
        <p:sp>
          <p:nvSpPr>
            <p:cNvPr id="12" name="object 49"/>
            <p:cNvSpPr txBox="1"/>
            <p:nvPr/>
          </p:nvSpPr>
          <p:spPr>
            <a:xfrm>
              <a:off x="3748677" y="5248266"/>
              <a:ext cx="2265680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77215" marR="5080" indent="-565150" algn="r">
                <a:lnSpc>
                  <a:spcPct val="100000"/>
                </a:lnSpc>
              </a:pPr>
              <a:r>
                <a:rPr b="1">
                  <a:solidFill>
                    <a:srgbClr val="FFFFFF"/>
                  </a:solidFill>
                  <a:latin typeface="Calibri"/>
                  <a:cs typeface="Calibri"/>
                </a:rPr>
                <a:t>Norma </a:t>
              </a:r>
              <a:r>
                <a:rPr b="1" spc="-15">
                  <a:solidFill>
                    <a:srgbClr val="FFFFFF"/>
                  </a:solidFill>
                  <a:latin typeface="Calibri"/>
                  <a:cs typeface="Calibri"/>
                </a:rPr>
                <a:t>D.S.</a:t>
              </a:r>
              <a:r>
                <a:rPr b="1" spc="-11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b="1">
                  <a:solidFill>
                    <a:srgbClr val="FFFFFF"/>
                  </a:solidFill>
                  <a:latin typeface="Calibri"/>
                  <a:cs typeface="Calibri"/>
                </a:rPr>
                <a:t>13/2011  </a:t>
              </a:r>
              <a:r>
                <a:rPr b="1" spc="-10">
                  <a:solidFill>
                    <a:srgbClr val="FFFFFF"/>
                  </a:solidFill>
                  <a:latin typeface="Calibri"/>
                  <a:cs typeface="Calibri"/>
                </a:rPr>
                <a:t>Petróleo</a:t>
              </a:r>
              <a:r>
                <a:rPr b="1" spc="-10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b="1" spc="-5">
                  <a:solidFill>
                    <a:srgbClr val="FFFFFF"/>
                  </a:solidFill>
                  <a:latin typeface="Calibri"/>
                  <a:cs typeface="Calibri"/>
                </a:rPr>
                <a:t>Diésel</a:t>
              </a:r>
              <a:endParaRPr>
                <a:latin typeface="Calibri"/>
                <a:cs typeface="Calibri"/>
              </a:endParaRPr>
            </a:p>
          </p:txBody>
        </p:sp>
      </p:grpSp>
      <p:sp>
        <p:nvSpPr>
          <p:cNvPr id="13" name="object 51"/>
          <p:cNvSpPr txBox="1"/>
          <p:nvPr/>
        </p:nvSpPr>
        <p:spPr>
          <a:xfrm>
            <a:off x="7619039" y="5937647"/>
            <a:ext cx="372931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r">
              <a:lnSpc>
                <a:spcPct val="100000"/>
              </a:lnSpc>
            </a:pPr>
            <a:r>
              <a:rPr lang="es-CL" sz="2000" spc="-5">
                <a:solidFill>
                  <a:srgbClr val="FFFFFF"/>
                </a:solidFill>
                <a:latin typeface="Calibri Light"/>
                <a:cs typeface="Calibri Light"/>
              </a:rPr>
              <a:t>*</a:t>
            </a:r>
            <a:r>
              <a:rPr sz="2000" i="1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2000" i="1" spc="10">
                <a:solidFill>
                  <a:srgbClr val="FFFFFF"/>
                </a:solidFill>
                <a:latin typeface="Calibri"/>
                <a:cs typeface="Calibri"/>
              </a:rPr>
              <a:t>gas natural, las </a:t>
            </a:r>
            <a:r>
              <a:rPr sz="2000" i="1" spc="10" err="1">
                <a:solidFill>
                  <a:srgbClr val="FFFFFF"/>
                </a:solidFill>
                <a:latin typeface="Calibri"/>
                <a:cs typeface="Calibri"/>
              </a:rPr>
              <a:t>emisiones</a:t>
            </a:r>
            <a:r>
              <a:rPr lang="es-CL" sz="2000" i="1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CL" sz="2000" i="1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i="1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es-CL" sz="2000" i="1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FFFFFF"/>
                </a:solidFill>
                <a:latin typeface="Calibri"/>
                <a:cs typeface="Calibri"/>
              </a:rPr>
              <a:t>MP </a:t>
            </a:r>
            <a:r>
              <a:rPr sz="2000" i="1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2000" i="1" spc="-10">
                <a:solidFill>
                  <a:srgbClr val="FFFFFF"/>
                </a:solidFill>
                <a:latin typeface="Calibri"/>
                <a:cs typeface="Calibri"/>
              </a:rPr>
              <a:t>SO</a:t>
            </a:r>
            <a:r>
              <a:rPr sz="2000" i="1" spc="-15" baseline="-21604">
                <a:solidFill>
                  <a:srgbClr val="FFFFFF"/>
                </a:solidFill>
                <a:latin typeface="Calibri"/>
                <a:cs typeface="Calibri"/>
              </a:rPr>
              <a:t>² </a:t>
            </a:r>
            <a:r>
              <a:rPr sz="2000" i="1" spc="-20" err="1">
                <a:solidFill>
                  <a:srgbClr val="FFFFFF"/>
                </a:solidFill>
                <a:latin typeface="Calibri"/>
                <a:cs typeface="Calibri"/>
              </a:rPr>
              <a:t>prácticamente</a:t>
            </a:r>
            <a:r>
              <a:rPr sz="2000" i="1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2000" i="1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i="1" spc="-25" err="1">
                <a:solidFill>
                  <a:srgbClr val="FFFFFF"/>
                </a:solidFill>
                <a:latin typeface="Calibri"/>
                <a:cs typeface="Calibri"/>
              </a:rPr>
              <a:t>existen</a:t>
            </a:r>
            <a:r>
              <a:rPr sz="2000" i="1" spc="-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6078071" y="2277034"/>
            <a:ext cx="5325036" cy="3603813"/>
            <a:chOff x="6078071" y="2277034"/>
            <a:chExt cx="5325036" cy="3603813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33203" r="6470" b="14248"/>
            <a:stretch/>
          </p:blipFill>
          <p:spPr>
            <a:xfrm>
              <a:off x="6078071" y="2277034"/>
              <a:ext cx="5325036" cy="3603813"/>
            </a:xfrm>
            <a:prstGeom prst="rect">
              <a:avLst/>
            </a:prstGeom>
          </p:spPr>
        </p:pic>
        <p:sp>
          <p:nvSpPr>
            <p:cNvPr id="14" name="object 59"/>
            <p:cNvSpPr txBox="1"/>
            <p:nvPr/>
          </p:nvSpPr>
          <p:spPr>
            <a:xfrm>
              <a:off x="6565431" y="2337163"/>
              <a:ext cx="668124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tabLst>
                  <a:tab pos="2316480" algn="l"/>
                </a:tabLst>
              </a:pPr>
              <a:r>
                <a:rPr sz="2400" b="1">
                  <a:solidFill>
                    <a:srgbClr val="FFFFFF"/>
                  </a:solidFill>
                  <a:latin typeface="Calibri"/>
                  <a:cs typeface="Calibri"/>
                </a:rPr>
                <a:t>MP</a:t>
              </a:r>
              <a:endParaRPr sz="2400">
                <a:latin typeface="Calibri"/>
                <a:cs typeface="Calibri"/>
              </a:endParaRPr>
            </a:p>
          </p:txBody>
        </p:sp>
        <p:sp>
          <p:nvSpPr>
            <p:cNvPr id="15" name="object 60"/>
            <p:cNvSpPr txBox="1"/>
            <p:nvPr/>
          </p:nvSpPr>
          <p:spPr>
            <a:xfrm>
              <a:off x="10360215" y="2345246"/>
              <a:ext cx="586691" cy="3693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s-ES" sz="2400" b="1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lang="es-ES" sz="2400" b="1" spc="-5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lang="es-ES" sz="2400" b="1" spc="15" baseline="-9259">
                  <a:solidFill>
                    <a:srgbClr val="FFFFFF"/>
                  </a:solidFill>
                  <a:latin typeface="Calibri"/>
                  <a:cs typeface="Calibri"/>
                </a:rPr>
                <a:t>2</a:t>
              </a:r>
              <a:endParaRPr sz="2400" baseline="-9259">
                <a:latin typeface="Calibri"/>
                <a:cs typeface="Calibri"/>
              </a:endParaRPr>
            </a:p>
          </p:txBody>
        </p:sp>
        <p:sp>
          <p:nvSpPr>
            <p:cNvPr id="16" name="object 59"/>
            <p:cNvSpPr txBox="1"/>
            <p:nvPr/>
          </p:nvSpPr>
          <p:spPr>
            <a:xfrm>
              <a:off x="8488593" y="2337163"/>
              <a:ext cx="668124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tabLst>
                  <a:tab pos="2316480" algn="l"/>
                </a:tabLst>
              </a:pPr>
              <a:r>
                <a:rPr lang="es-CL" sz="2400" b="1" err="1">
                  <a:solidFill>
                    <a:srgbClr val="FFFFFF"/>
                  </a:solidFill>
                  <a:cs typeface="Calibri"/>
                </a:rPr>
                <a:t>NOx</a:t>
              </a:r>
              <a:endParaRPr lang="es-CL" sz="2400" b="1">
                <a:solidFill>
                  <a:srgbClr val="FFFFFF"/>
                </a:solidFill>
                <a:cs typeface="Calibri"/>
              </a:endParaRPr>
            </a:p>
          </p:txBody>
        </p:sp>
        <p:sp>
          <p:nvSpPr>
            <p:cNvPr id="17" name="object 53"/>
            <p:cNvSpPr txBox="1"/>
            <p:nvPr/>
          </p:nvSpPr>
          <p:spPr>
            <a:xfrm>
              <a:off x="6324108" y="3085512"/>
              <a:ext cx="130683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2400" spc="-5">
                  <a:solidFill>
                    <a:srgbClr val="FFFFFF"/>
                  </a:solidFill>
                  <a:cs typeface="Calibri Light"/>
                </a:rPr>
                <a:t>No</a:t>
              </a:r>
              <a:r>
                <a:rPr sz="2400" spc="-90">
                  <a:solidFill>
                    <a:srgbClr val="FFFFFF"/>
                  </a:solidFill>
                  <a:cs typeface="Calibri Light"/>
                </a:rPr>
                <a:t> </a:t>
              </a:r>
              <a:r>
                <a:rPr sz="2400" spc="-5">
                  <a:solidFill>
                    <a:srgbClr val="FFFFFF"/>
                  </a:solidFill>
                  <a:cs typeface="Calibri Light"/>
                </a:rPr>
                <a:t>aplica*</a:t>
              </a:r>
              <a:endParaRPr sz="2400">
                <a:cs typeface="Calibri Light"/>
              </a:endParaRPr>
            </a:p>
          </p:txBody>
        </p:sp>
        <p:sp>
          <p:nvSpPr>
            <p:cNvPr id="18" name="object 54"/>
            <p:cNvSpPr txBox="1"/>
            <p:nvPr/>
          </p:nvSpPr>
          <p:spPr>
            <a:xfrm>
              <a:off x="9868584" y="3085512"/>
              <a:ext cx="130683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2400" spc="-5">
                  <a:solidFill>
                    <a:srgbClr val="FFFFFF"/>
                  </a:solidFill>
                  <a:cs typeface="Calibri Light"/>
                </a:rPr>
                <a:t>No</a:t>
              </a:r>
              <a:r>
                <a:rPr sz="2400" spc="-90">
                  <a:solidFill>
                    <a:srgbClr val="FFFFFF"/>
                  </a:solidFill>
                  <a:cs typeface="Calibri Light"/>
                </a:rPr>
                <a:t> </a:t>
              </a:r>
              <a:r>
                <a:rPr sz="2400" spc="-5">
                  <a:solidFill>
                    <a:srgbClr val="FFFFFF"/>
                  </a:solidFill>
                  <a:cs typeface="Calibri Light"/>
                </a:rPr>
                <a:t>aplica*</a:t>
              </a:r>
              <a:endParaRPr sz="2400">
                <a:cs typeface="Calibri Light"/>
              </a:endParaRPr>
            </a:p>
          </p:txBody>
        </p:sp>
        <p:sp>
          <p:nvSpPr>
            <p:cNvPr id="19" name="object 55"/>
            <p:cNvSpPr txBox="1"/>
            <p:nvPr/>
          </p:nvSpPr>
          <p:spPr>
            <a:xfrm>
              <a:off x="8475966" y="3085512"/>
              <a:ext cx="56388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s-CL" sz="2400">
                  <a:solidFill>
                    <a:srgbClr val="FFFFFF"/>
                  </a:solidFill>
                  <a:cs typeface="Calibri Light"/>
                </a:rPr>
                <a:t>35</a:t>
              </a:r>
              <a:endParaRPr sz="2400">
                <a:cs typeface="Calibri Light"/>
              </a:endParaRPr>
            </a:p>
          </p:txBody>
        </p:sp>
        <p:sp>
          <p:nvSpPr>
            <p:cNvPr id="20" name="object 56"/>
            <p:cNvSpPr txBox="1"/>
            <p:nvPr/>
          </p:nvSpPr>
          <p:spPr>
            <a:xfrm>
              <a:off x="6324108" y="3805360"/>
              <a:ext cx="130683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2400" spc="-5">
                  <a:solidFill>
                    <a:srgbClr val="FFFFFF"/>
                  </a:solidFill>
                  <a:cs typeface="Calibri Light"/>
                </a:rPr>
                <a:t>No</a:t>
              </a:r>
              <a:r>
                <a:rPr sz="2400" spc="-90">
                  <a:solidFill>
                    <a:srgbClr val="FFFFFF"/>
                  </a:solidFill>
                  <a:cs typeface="Calibri Light"/>
                </a:rPr>
                <a:t> </a:t>
              </a:r>
              <a:r>
                <a:rPr sz="2400" spc="-5">
                  <a:solidFill>
                    <a:srgbClr val="FFFFFF"/>
                  </a:solidFill>
                  <a:cs typeface="Calibri Light"/>
                </a:rPr>
                <a:t>aplica*</a:t>
              </a:r>
              <a:endParaRPr sz="2400">
                <a:cs typeface="Calibri Light"/>
              </a:endParaRPr>
            </a:p>
          </p:txBody>
        </p:sp>
        <p:sp>
          <p:nvSpPr>
            <p:cNvPr id="21" name="object 57"/>
            <p:cNvSpPr txBox="1"/>
            <p:nvPr/>
          </p:nvSpPr>
          <p:spPr>
            <a:xfrm>
              <a:off x="9868584" y="3805360"/>
              <a:ext cx="130683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2400" spc="-5">
                  <a:solidFill>
                    <a:srgbClr val="FFFFFF"/>
                  </a:solidFill>
                  <a:cs typeface="Calibri Light"/>
                </a:rPr>
                <a:t>No</a:t>
              </a:r>
              <a:r>
                <a:rPr sz="2400" spc="-90">
                  <a:solidFill>
                    <a:srgbClr val="FFFFFF"/>
                  </a:solidFill>
                  <a:cs typeface="Calibri Light"/>
                </a:rPr>
                <a:t> </a:t>
              </a:r>
              <a:r>
                <a:rPr sz="2400" spc="-5">
                  <a:solidFill>
                    <a:srgbClr val="FFFFFF"/>
                  </a:solidFill>
                  <a:cs typeface="Calibri Light"/>
                </a:rPr>
                <a:t>aplica*</a:t>
              </a:r>
              <a:endParaRPr sz="2400">
                <a:cs typeface="Calibri Light"/>
              </a:endParaRPr>
            </a:p>
          </p:txBody>
        </p:sp>
        <p:sp>
          <p:nvSpPr>
            <p:cNvPr id="22" name="object 58"/>
            <p:cNvSpPr txBox="1"/>
            <p:nvPr/>
          </p:nvSpPr>
          <p:spPr>
            <a:xfrm>
              <a:off x="8590584" y="3805360"/>
              <a:ext cx="33464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2400">
                  <a:solidFill>
                    <a:srgbClr val="FFFFFF"/>
                  </a:solidFill>
                  <a:cs typeface="Calibri Light"/>
                </a:rPr>
                <a:t>50</a:t>
              </a:r>
              <a:endParaRPr sz="2400">
                <a:cs typeface="Calibri Light"/>
              </a:endParaRPr>
            </a:p>
          </p:txBody>
        </p:sp>
        <p:sp>
          <p:nvSpPr>
            <p:cNvPr id="23" name="object 61"/>
            <p:cNvSpPr txBox="1"/>
            <p:nvPr/>
          </p:nvSpPr>
          <p:spPr>
            <a:xfrm>
              <a:off x="6810201" y="5338675"/>
              <a:ext cx="33464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2400">
                  <a:solidFill>
                    <a:srgbClr val="FFFFFF"/>
                  </a:solidFill>
                  <a:cs typeface="Calibri Light"/>
                </a:rPr>
                <a:t>30</a:t>
              </a:r>
              <a:endParaRPr sz="2400">
                <a:cs typeface="Calibri Light"/>
              </a:endParaRPr>
            </a:p>
          </p:txBody>
        </p:sp>
        <p:sp>
          <p:nvSpPr>
            <p:cNvPr id="24" name="object 62"/>
            <p:cNvSpPr txBox="1"/>
            <p:nvPr/>
          </p:nvSpPr>
          <p:spPr>
            <a:xfrm>
              <a:off x="10354677" y="5338675"/>
              <a:ext cx="33464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2400">
                  <a:solidFill>
                    <a:srgbClr val="FFFFFF"/>
                  </a:solidFill>
                  <a:cs typeface="Calibri Light"/>
                </a:rPr>
                <a:t>30</a:t>
              </a:r>
              <a:endParaRPr sz="2400">
                <a:cs typeface="Calibri Light"/>
              </a:endParaRPr>
            </a:p>
          </p:txBody>
        </p:sp>
        <p:sp>
          <p:nvSpPr>
            <p:cNvPr id="25" name="object 63"/>
            <p:cNvSpPr txBox="1"/>
            <p:nvPr/>
          </p:nvSpPr>
          <p:spPr>
            <a:xfrm>
              <a:off x="8513114" y="5338675"/>
              <a:ext cx="489584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2400">
                  <a:solidFill>
                    <a:srgbClr val="FFFFFF"/>
                  </a:solidFill>
                  <a:cs typeface="Calibri Light"/>
                </a:rPr>
                <a:t>200</a:t>
              </a:r>
              <a:endParaRPr sz="2400">
                <a:cs typeface="Calibri Light"/>
              </a:endParaRPr>
            </a:p>
          </p:txBody>
        </p:sp>
        <p:sp>
          <p:nvSpPr>
            <p:cNvPr id="26" name="object 64"/>
            <p:cNvSpPr txBox="1"/>
            <p:nvPr/>
          </p:nvSpPr>
          <p:spPr>
            <a:xfrm>
              <a:off x="6822358" y="4617611"/>
              <a:ext cx="411197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s-CL" sz="2400">
                  <a:solidFill>
                    <a:srgbClr val="FFFFFF"/>
                  </a:solidFill>
                  <a:cs typeface="Calibri Light"/>
                </a:rPr>
                <a:t>2,6</a:t>
              </a:r>
              <a:endParaRPr sz="2400">
                <a:cs typeface="Calibri Light"/>
              </a:endParaRPr>
            </a:p>
          </p:txBody>
        </p:sp>
        <p:sp>
          <p:nvSpPr>
            <p:cNvPr id="27" name="object 65"/>
            <p:cNvSpPr txBox="1"/>
            <p:nvPr/>
          </p:nvSpPr>
          <p:spPr>
            <a:xfrm>
              <a:off x="10431829" y="4617611"/>
              <a:ext cx="18034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2400">
                  <a:solidFill>
                    <a:srgbClr val="FFFFFF"/>
                  </a:solidFill>
                  <a:cs typeface="Calibri Light"/>
                </a:rPr>
                <a:t>1</a:t>
              </a:r>
              <a:endParaRPr sz="2400">
                <a:cs typeface="Calibri Light"/>
              </a:endParaRPr>
            </a:p>
          </p:txBody>
        </p:sp>
        <p:sp>
          <p:nvSpPr>
            <p:cNvPr id="28" name="object 66"/>
            <p:cNvSpPr txBox="1"/>
            <p:nvPr/>
          </p:nvSpPr>
          <p:spPr>
            <a:xfrm>
              <a:off x="8513114" y="4617611"/>
              <a:ext cx="489584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s-CL" sz="2400">
                  <a:solidFill>
                    <a:srgbClr val="FFFFFF"/>
                  </a:solidFill>
                  <a:cs typeface="Calibri Light"/>
                </a:rPr>
                <a:t>57</a:t>
              </a:r>
              <a:endParaRPr sz="2400">
                <a:cs typeface="Calibri Light"/>
              </a:endParaRPr>
            </a:p>
          </p:txBody>
        </p:sp>
      </p:grpSp>
      <p:sp>
        <p:nvSpPr>
          <p:cNvPr id="30" name="object 37">
            <a:extLst>
              <a:ext uri="{FF2B5EF4-FFF2-40B4-BE49-F238E27FC236}">
                <a16:creationId xmlns:a16="http://schemas.microsoft.com/office/drawing/2014/main" id="{C3776ED4-ECB2-4B9A-B9B6-7CC2850A65F6}"/>
              </a:ext>
            </a:extLst>
          </p:cNvPr>
          <p:cNvSpPr txBox="1"/>
          <p:nvPr/>
        </p:nvSpPr>
        <p:spPr>
          <a:xfrm>
            <a:off x="649334" y="574431"/>
            <a:ext cx="5674774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Emisiones Complejo </a:t>
            </a:r>
            <a:r>
              <a:rPr lang="es-CL" sz="3000" b="1" err="1">
                <a:solidFill>
                  <a:srgbClr val="FFFFFF"/>
                </a:solidFill>
                <a:latin typeface="Brandon Grotesque Black"/>
                <a:cs typeface="Calibri Light"/>
              </a:rPr>
              <a:t>Nehuenco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1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6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4" t="4439" r="5147" b="82488"/>
          <a:stretch/>
        </p:blipFill>
        <p:spPr>
          <a:xfrm>
            <a:off x="10219764" y="304800"/>
            <a:ext cx="1344707" cy="8964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65557" r="68438" b="14996"/>
          <a:stretch/>
        </p:blipFill>
        <p:spPr>
          <a:xfrm>
            <a:off x="2952750" y="4495800"/>
            <a:ext cx="895350" cy="133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7" t="36110" r="42969" b="49722"/>
          <a:stretch/>
        </p:blipFill>
        <p:spPr>
          <a:xfrm>
            <a:off x="6057900" y="2476501"/>
            <a:ext cx="895350" cy="9715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2" t="43611" r="31406" b="38054"/>
          <a:stretch/>
        </p:blipFill>
        <p:spPr>
          <a:xfrm>
            <a:off x="7658100" y="2990850"/>
            <a:ext cx="704850" cy="1257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9" t="82227" r="47813" b="2772"/>
          <a:stretch/>
        </p:blipFill>
        <p:spPr>
          <a:xfrm>
            <a:off x="5791200" y="5638799"/>
            <a:ext cx="571500" cy="1028701"/>
          </a:xfrm>
          <a:prstGeom prst="rect">
            <a:avLst/>
          </a:prstGeom>
        </p:spPr>
      </p:pic>
      <p:sp>
        <p:nvSpPr>
          <p:cNvPr id="9" name="object 37"/>
          <p:cNvSpPr txBox="1"/>
          <p:nvPr/>
        </p:nvSpPr>
        <p:spPr>
          <a:xfrm>
            <a:off x="2140415" y="3964310"/>
            <a:ext cx="2447917" cy="64992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3120"/>
              </a:lnSpc>
            </a:pPr>
            <a:r>
              <a:rPr lang="es-CL" sz="2000" b="1">
                <a:solidFill>
                  <a:srgbClr val="FFFFFF"/>
                </a:solidFill>
                <a:cs typeface="Calibri Light"/>
              </a:rPr>
              <a:t>NEHUENCO</a:t>
            </a:r>
          </a:p>
          <a:p>
            <a:pPr marL="12700" algn="ctr">
              <a:lnSpc>
                <a:spcPct val="80000"/>
              </a:lnSpc>
            </a:pPr>
            <a:r>
              <a:rPr lang="es-CL" sz="2000" i="1">
                <a:solidFill>
                  <a:srgbClr val="FFFFFF"/>
                </a:solidFill>
                <a:cs typeface="Calibri Light"/>
              </a:rPr>
              <a:t>Datos meteorológicos</a:t>
            </a:r>
          </a:p>
        </p:txBody>
      </p:sp>
      <p:sp>
        <p:nvSpPr>
          <p:cNvPr id="11" name="object 37"/>
          <p:cNvSpPr txBox="1"/>
          <p:nvPr/>
        </p:nvSpPr>
        <p:spPr>
          <a:xfrm>
            <a:off x="5428510" y="5334000"/>
            <a:ext cx="1217223" cy="39754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3120"/>
              </a:lnSpc>
            </a:pPr>
            <a:r>
              <a:rPr lang="es-CL" sz="2000" b="1">
                <a:solidFill>
                  <a:srgbClr val="FFFFFF"/>
                </a:solidFill>
                <a:cs typeface="Calibri Light"/>
              </a:rPr>
              <a:t>San Pedro</a:t>
            </a:r>
          </a:p>
        </p:txBody>
      </p:sp>
      <p:sp>
        <p:nvSpPr>
          <p:cNvPr id="12" name="object 37"/>
          <p:cNvSpPr txBox="1"/>
          <p:nvPr/>
        </p:nvSpPr>
        <p:spPr>
          <a:xfrm>
            <a:off x="5930142" y="2185445"/>
            <a:ext cx="1199711" cy="307777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s-CL" sz="2000" b="1">
                <a:solidFill>
                  <a:srgbClr val="FFFFFF"/>
                </a:solidFill>
                <a:cs typeface="Calibri Light"/>
              </a:rPr>
              <a:t>Bomberos</a:t>
            </a:r>
          </a:p>
        </p:txBody>
      </p:sp>
      <p:sp>
        <p:nvSpPr>
          <p:cNvPr id="13" name="object 37"/>
          <p:cNvSpPr txBox="1"/>
          <p:nvPr/>
        </p:nvSpPr>
        <p:spPr>
          <a:xfrm>
            <a:off x="7474226" y="2900673"/>
            <a:ext cx="1114602" cy="307777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s-CL" sz="2000" b="1">
                <a:solidFill>
                  <a:srgbClr val="FFFFFF"/>
                </a:solidFill>
                <a:cs typeface="Calibri Light"/>
              </a:rPr>
              <a:t>La Palma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A0EE7F7-3713-411E-B49B-5D8707B4F32D}"/>
              </a:ext>
            </a:extLst>
          </p:cNvPr>
          <p:cNvSpPr/>
          <p:nvPr/>
        </p:nvSpPr>
        <p:spPr>
          <a:xfrm>
            <a:off x="9075718" y="2052410"/>
            <a:ext cx="2629392" cy="327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/>
              <a:t>Información de la calidad del aire se encuentra en línea y en tiempo real en Sistema del Ministerio de Medio Ambiente y la SMA</a:t>
            </a:r>
          </a:p>
        </p:txBody>
      </p:sp>
      <p:sp>
        <p:nvSpPr>
          <p:cNvPr id="15" name="object 37">
            <a:extLst>
              <a:ext uri="{FF2B5EF4-FFF2-40B4-BE49-F238E27FC236}">
                <a16:creationId xmlns:a16="http://schemas.microsoft.com/office/drawing/2014/main" id="{7F0658BE-3DC5-4DBE-B238-A10583E9B652}"/>
              </a:ext>
            </a:extLst>
          </p:cNvPr>
          <p:cNvSpPr txBox="1"/>
          <p:nvPr/>
        </p:nvSpPr>
        <p:spPr>
          <a:xfrm>
            <a:off x="649334" y="574431"/>
            <a:ext cx="12192000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Red Monitoreo Estaciones Calidad del Aire Quillota (RCA </a:t>
            </a:r>
            <a:r>
              <a:rPr lang="es-CL" sz="3000" b="1" err="1">
                <a:solidFill>
                  <a:srgbClr val="FFFFFF"/>
                </a:solidFill>
                <a:latin typeface="Brandon Grotesque Black"/>
                <a:cs typeface="Calibri Light"/>
              </a:rPr>
              <a:t>Nehuenco</a:t>
            </a: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)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5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4" t="4439" r="5147" b="82488"/>
          <a:stretch/>
        </p:blipFill>
        <p:spPr>
          <a:xfrm>
            <a:off x="10219764" y="304800"/>
            <a:ext cx="1344707" cy="8964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65557" r="68438" b="14996"/>
          <a:stretch/>
        </p:blipFill>
        <p:spPr>
          <a:xfrm>
            <a:off x="2952750" y="4495800"/>
            <a:ext cx="895350" cy="133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7" t="36110" r="42969" b="49722"/>
          <a:stretch/>
        </p:blipFill>
        <p:spPr>
          <a:xfrm>
            <a:off x="6057900" y="2476501"/>
            <a:ext cx="895350" cy="9715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2" t="43611" r="31406" b="38054"/>
          <a:stretch/>
        </p:blipFill>
        <p:spPr>
          <a:xfrm>
            <a:off x="7658100" y="2990850"/>
            <a:ext cx="704850" cy="1257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9" t="82227" r="47813" b="2772"/>
          <a:stretch/>
        </p:blipFill>
        <p:spPr>
          <a:xfrm>
            <a:off x="5791200" y="5638799"/>
            <a:ext cx="571500" cy="1028701"/>
          </a:xfrm>
          <a:prstGeom prst="rect">
            <a:avLst/>
          </a:prstGeom>
        </p:spPr>
      </p:pic>
      <p:sp>
        <p:nvSpPr>
          <p:cNvPr id="9" name="object 37"/>
          <p:cNvSpPr txBox="1"/>
          <p:nvPr/>
        </p:nvSpPr>
        <p:spPr>
          <a:xfrm>
            <a:off x="2140415" y="3964310"/>
            <a:ext cx="2447917" cy="64992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3120"/>
              </a:lnSpc>
            </a:pPr>
            <a:r>
              <a:rPr lang="es-CL" sz="2000" b="1">
                <a:solidFill>
                  <a:srgbClr val="FFFFFF"/>
                </a:solidFill>
                <a:cs typeface="Calibri Light"/>
              </a:rPr>
              <a:t>NEHUENCO</a:t>
            </a:r>
          </a:p>
          <a:p>
            <a:pPr marL="12700" algn="ctr">
              <a:lnSpc>
                <a:spcPct val="80000"/>
              </a:lnSpc>
            </a:pPr>
            <a:r>
              <a:rPr lang="es-CL" sz="2000" i="1">
                <a:solidFill>
                  <a:srgbClr val="FFFFFF"/>
                </a:solidFill>
                <a:cs typeface="Calibri Light"/>
              </a:rPr>
              <a:t>Datos meteorológicos</a:t>
            </a:r>
          </a:p>
        </p:txBody>
      </p:sp>
      <p:sp>
        <p:nvSpPr>
          <p:cNvPr id="11" name="object 37"/>
          <p:cNvSpPr txBox="1"/>
          <p:nvPr/>
        </p:nvSpPr>
        <p:spPr>
          <a:xfrm>
            <a:off x="5428510" y="5334000"/>
            <a:ext cx="1217223" cy="39754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3120"/>
              </a:lnSpc>
            </a:pPr>
            <a:r>
              <a:rPr lang="es-CL" sz="2000" b="1">
                <a:solidFill>
                  <a:srgbClr val="FFFFFF"/>
                </a:solidFill>
                <a:cs typeface="Calibri Light"/>
              </a:rPr>
              <a:t>San Pedro</a:t>
            </a:r>
          </a:p>
        </p:txBody>
      </p:sp>
      <p:sp>
        <p:nvSpPr>
          <p:cNvPr id="12" name="object 37"/>
          <p:cNvSpPr txBox="1"/>
          <p:nvPr/>
        </p:nvSpPr>
        <p:spPr>
          <a:xfrm>
            <a:off x="5930142" y="2185445"/>
            <a:ext cx="1199711" cy="307777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s-CL" sz="2000" b="1">
                <a:solidFill>
                  <a:srgbClr val="FFFFFF"/>
                </a:solidFill>
                <a:cs typeface="Calibri Light"/>
              </a:rPr>
              <a:t>Bomberos</a:t>
            </a:r>
          </a:p>
        </p:txBody>
      </p:sp>
      <p:sp>
        <p:nvSpPr>
          <p:cNvPr id="13" name="object 37"/>
          <p:cNvSpPr txBox="1"/>
          <p:nvPr/>
        </p:nvSpPr>
        <p:spPr>
          <a:xfrm>
            <a:off x="7474226" y="2900673"/>
            <a:ext cx="1114602" cy="307777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s-CL" sz="2000" b="1">
                <a:solidFill>
                  <a:srgbClr val="FFFFFF"/>
                </a:solidFill>
                <a:cs typeface="Calibri Light"/>
              </a:rPr>
              <a:t>La Palma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65C4164-E3D3-4DE2-A124-83311AC1A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732" y="1866507"/>
            <a:ext cx="6136441" cy="45186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BDD4E30-4BF7-46F3-A430-D839F448B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" y="1866507"/>
            <a:ext cx="6045156" cy="4518653"/>
          </a:xfrm>
          <a:prstGeom prst="rect">
            <a:avLst/>
          </a:prstGeom>
        </p:spPr>
      </p:pic>
      <p:sp>
        <p:nvSpPr>
          <p:cNvPr id="16" name="object 37">
            <a:extLst>
              <a:ext uri="{FF2B5EF4-FFF2-40B4-BE49-F238E27FC236}">
                <a16:creationId xmlns:a16="http://schemas.microsoft.com/office/drawing/2014/main" id="{92A6FAC2-C7DC-4F86-95DA-286C19AA90F0}"/>
              </a:ext>
            </a:extLst>
          </p:cNvPr>
          <p:cNvSpPr txBox="1"/>
          <p:nvPr/>
        </p:nvSpPr>
        <p:spPr>
          <a:xfrm>
            <a:off x="649334" y="574431"/>
            <a:ext cx="12192000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Red Monitoreo Estaciones Calidad del Aire Quillota (RCA </a:t>
            </a:r>
            <a:r>
              <a:rPr lang="es-CL" sz="3000" b="1" err="1">
                <a:solidFill>
                  <a:srgbClr val="FFFFFF"/>
                </a:solidFill>
                <a:latin typeface="Brandon Grotesque Black"/>
                <a:cs typeface="Calibri Light"/>
              </a:rPr>
              <a:t>Nehuenco</a:t>
            </a: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)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7684A0-7ED2-20B9-B5FB-5D8E97DC9514}"/>
              </a:ext>
            </a:extLst>
          </p:cNvPr>
          <p:cNvSpPr txBox="1"/>
          <p:nvPr/>
        </p:nvSpPr>
        <p:spPr>
          <a:xfrm>
            <a:off x="2758661" y="6436138"/>
            <a:ext cx="6939721" cy="36933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ea typeface="+mn-lt"/>
                <a:cs typeface="+mn-lt"/>
              </a:rPr>
              <a:t>Fuente: https://sinca.mma.gob.cl/index.php/region/index/id/V</a:t>
            </a:r>
            <a:endParaRPr lang="es-ES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38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4" t="4439" r="5147" b="82488"/>
          <a:stretch/>
        </p:blipFill>
        <p:spPr>
          <a:xfrm>
            <a:off x="10219764" y="304800"/>
            <a:ext cx="1344707" cy="896471"/>
          </a:xfrm>
          <a:prstGeom prst="rect">
            <a:avLst/>
          </a:prstGeom>
        </p:spPr>
      </p:pic>
      <p:sp>
        <p:nvSpPr>
          <p:cNvPr id="9" name="object 37"/>
          <p:cNvSpPr txBox="1"/>
          <p:nvPr/>
        </p:nvSpPr>
        <p:spPr>
          <a:xfrm>
            <a:off x="649334" y="795564"/>
            <a:ext cx="7662307" cy="372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2200">
                <a:solidFill>
                  <a:srgbClr val="FFFFFF"/>
                </a:solidFill>
                <a:cs typeface="Calibri Light"/>
              </a:rPr>
              <a:t>en relación a zona del PPDA Provincia Quillota (Ton/año)</a:t>
            </a:r>
            <a:endParaRPr sz="2200">
              <a:solidFill>
                <a:prstClr val="black"/>
              </a:solidFill>
              <a:cs typeface="Calibri Light"/>
            </a:endParaRPr>
          </a:p>
        </p:txBody>
      </p:sp>
      <p:sp>
        <p:nvSpPr>
          <p:cNvPr id="21" name="object 37"/>
          <p:cNvSpPr txBox="1"/>
          <p:nvPr/>
        </p:nvSpPr>
        <p:spPr>
          <a:xfrm>
            <a:off x="6491027" y="5410067"/>
            <a:ext cx="50148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s-CL">
                <a:solidFill>
                  <a:schemeClr val="bg1"/>
                </a:solidFill>
              </a:rPr>
              <a:t>Emisiones de </a:t>
            </a:r>
            <a:r>
              <a:rPr lang="es-CL" err="1">
                <a:solidFill>
                  <a:schemeClr val="bg1"/>
                </a:solidFill>
              </a:rPr>
              <a:t>NOx</a:t>
            </a:r>
            <a:r>
              <a:rPr lang="es-CL">
                <a:solidFill>
                  <a:schemeClr val="bg1"/>
                </a:solidFill>
              </a:rPr>
              <a:t> del Complejo equivalen al 8,6% de las emisiones totales del inventario.</a:t>
            </a:r>
            <a:endParaRPr sz="20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23" name="object 51"/>
          <p:cNvSpPr txBox="1"/>
          <p:nvPr/>
        </p:nvSpPr>
        <p:spPr>
          <a:xfrm>
            <a:off x="3275716" y="6376890"/>
            <a:ext cx="601946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r">
              <a:lnSpc>
                <a:spcPct val="100000"/>
              </a:lnSpc>
            </a:pPr>
            <a:r>
              <a:rPr lang="es-CL" sz="1600" i="1">
                <a:solidFill>
                  <a:srgbClr val="FFFFFF"/>
                </a:solidFill>
                <a:cs typeface="Calibri"/>
              </a:rPr>
              <a:t>Fuente: Inventario Emisiones, Anteproyecto PPDA Provincia Quillota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7">
            <a:extLst>
              <a:ext uri="{FF2B5EF4-FFF2-40B4-BE49-F238E27FC236}">
                <a16:creationId xmlns:a16="http://schemas.microsoft.com/office/drawing/2014/main" id="{F8543AEA-C98F-45EA-A8D7-43E9E91AFA66}"/>
              </a:ext>
            </a:extLst>
          </p:cNvPr>
          <p:cNvSpPr txBox="1"/>
          <p:nvPr/>
        </p:nvSpPr>
        <p:spPr>
          <a:xfrm>
            <a:off x="395316" y="5404476"/>
            <a:ext cx="50148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s-CL">
                <a:solidFill>
                  <a:schemeClr val="bg1"/>
                </a:solidFill>
              </a:rPr>
              <a:t>Emisiones de MP del Complejo equivalen al 0,5% de las emisiones totales del inventario.</a:t>
            </a:r>
            <a:endParaRPr sz="20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0" name="object 37">
            <a:extLst>
              <a:ext uri="{FF2B5EF4-FFF2-40B4-BE49-F238E27FC236}">
                <a16:creationId xmlns:a16="http://schemas.microsoft.com/office/drawing/2014/main" id="{12F53069-7F3E-4954-AF1D-BE28FCD92E3F}"/>
              </a:ext>
            </a:extLst>
          </p:cNvPr>
          <p:cNvSpPr txBox="1"/>
          <p:nvPr/>
        </p:nvSpPr>
        <p:spPr>
          <a:xfrm>
            <a:off x="649334" y="477525"/>
            <a:ext cx="12192000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Porcentaje MP </a:t>
            </a:r>
            <a:r>
              <a:rPr lang="es-CL" sz="3000" b="1" err="1">
                <a:solidFill>
                  <a:srgbClr val="FFFFFF"/>
                </a:solidFill>
                <a:latin typeface="Brandon Grotesque Black"/>
                <a:cs typeface="Calibri Light"/>
              </a:rPr>
              <a:t>Nehuenco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  <p:pic>
        <p:nvPicPr>
          <p:cNvPr id="3" name="Imagen 4" descr="Gráfico&#10;&#10;Descripción generada automáticamente">
            <a:extLst>
              <a:ext uri="{FF2B5EF4-FFF2-40B4-BE49-F238E27FC236}">
                <a16:creationId xmlns:a16="http://schemas.microsoft.com/office/drawing/2014/main" id="{586ED36B-14C0-E380-B569-C353BE3C8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1" y="1638000"/>
            <a:ext cx="5570330" cy="3736609"/>
          </a:xfrm>
          <a:prstGeom prst="rect">
            <a:avLst/>
          </a:prstGeom>
        </p:spPr>
      </p:pic>
      <p:pic>
        <p:nvPicPr>
          <p:cNvPr id="5" name="Imagen 5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7A139F0-4169-8A91-9DCF-A980C4548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791" y="1629596"/>
            <a:ext cx="5647635" cy="37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62"/>
          <a:stretch/>
        </p:blipFill>
        <p:spPr>
          <a:xfrm>
            <a:off x="-35298" y="0"/>
            <a:ext cx="12249429" cy="685800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-35298" y="0"/>
            <a:ext cx="12249429" cy="6858000"/>
          </a:xfrm>
          <a:prstGeom prst="rect">
            <a:avLst/>
          </a:prstGeom>
          <a:solidFill>
            <a:srgbClr val="083A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/>
          <p:cNvSpPr txBox="1"/>
          <p:nvPr/>
        </p:nvSpPr>
        <p:spPr>
          <a:xfrm>
            <a:off x="568903" y="476231"/>
            <a:ext cx="27335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000">
                <a:solidFill>
                  <a:schemeClr val="bg1"/>
                </a:solidFill>
                <a:latin typeface="Brandon Grotesque Medium" panose="020B0603020203060202" pitchFamily="34" charset="0"/>
              </a:rPr>
              <a:t>¿Quiénes somos?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91780" y="4449606"/>
            <a:ext cx="8690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200">
                <a:solidFill>
                  <a:schemeClr val="bg1"/>
                </a:solidFill>
                <a:latin typeface="Brandon Grotesque Bold" panose="020B0803020203060202" pitchFamily="34" charset="0"/>
              </a:rPr>
              <a:t>INCORPORACIÓN NUEVAS FUENTES DE </a:t>
            </a:r>
            <a:r>
              <a:rPr lang="es-CL" sz="2200">
                <a:solidFill>
                  <a:srgbClr val="FFFF00"/>
                </a:solidFill>
                <a:latin typeface="Brandon Grotesque Bold" panose="020B0803020203060202" pitchFamily="34" charset="0"/>
              </a:rPr>
              <a:t>ENERGÍAS RENOVABLES </a:t>
            </a:r>
            <a:r>
              <a:rPr lang="es-CL" sz="2200">
                <a:solidFill>
                  <a:schemeClr val="bg1"/>
                </a:solidFill>
                <a:latin typeface="Brandon Grotesque Bold" panose="020B0803020203060202" pitchFamily="34" charset="0"/>
              </a:rPr>
              <a:t>AL </a:t>
            </a:r>
            <a:r>
              <a:rPr lang="es-CL" sz="2200">
                <a:solidFill>
                  <a:srgbClr val="FFFF00"/>
                </a:solidFill>
                <a:latin typeface="Brandon Grotesque Bold" panose="020B0803020203060202" pitchFamily="34" charset="0"/>
              </a:rPr>
              <a:t>2030 Y SOLUCIONES ENERGÉTICAS</a:t>
            </a:r>
          </a:p>
          <a:p>
            <a:pPr algn="ctr"/>
            <a:endParaRPr lang="es-CL" sz="2200">
              <a:solidFill>
                <a:srgbClr val="FFFF00"/>
              </a:solidFill>
              <a:latin typeface="Brandon Grotesque Bold" panose="020B0803020203060202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658982" y="1323331"/>
            <a:ext cx="6156204" cy="1015663"/>
            <a:chOff x="3310874" y="3222456"/>
            <a:chExt cx="5733041" cy="1015663"/>
          </a:xfrm>
        </p:grpSpPr>
        <p:sp>
          <p:nvSpPr>
            <p:cNvPr id="9" name="CuadroTexto 8"/>
            <p:cNvSpPr txBox="1"/>
            <p:nvPr/>
          </p:nvSpPr>
          <p:spPr>
            <a:xfrm>
              <a:off x="3310874" y="3222456"/>
              <a:ext cx="11257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>
                  <a:solidFill>
                    <a:srgbClr val="FFFF00"/>
                  </a:solidFill>
                  <a:latin typeface="Brandon Grotesque Black" panose="020B0A03020203060202" pitchFamily="34" charset="0"/>
                </a:rPr>
                <a:t>27</a:t>
              </a:r>
              <a:endParaRPr lang="es-CL" sz="3200">
                <a:solidFill>
                  <a:srgbClr val="FFFF00"/>
                </a:solidFill>
                <a:latin typeface="Brandon Grotesque Light" panose="020B0303020203060202" pitchFamily="34" charset="0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4380651" y="3500711"/>
              <a:ext cx="466326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3000">
                  <a:solidFill>
                    <a:schemeClr val="bg1"/>
                  </a:solidFill>
                  <a:latin typeface="Brandon Grotesque Black" panose="020B0A03020203060202" pitchFamily="34" charset="0"/>
                </a:rPr>
                <a:t>CENTRALES </a:t>
              </a:r>
              <a:r>
                <a:rPr lang="es-CL" sz="3000">
                  <a:solidFill>
                    <a:schemeClr val="bg1"/>
                  </a:solidFill>
                  <a:latin typeface="Brandon Grotesque Light" panose="020B0303020203060202" pitchFamily="34" charset="0"/>
                </a:rPr>
                <a:t>DE GENERACIÓN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322267" y="2920803"/>
            <a:ext cx="9979451" cy="674191"/>
            <a:chOff x="582529" y="4677688"/>
            <a:chExt cx="9979451" cy="674191"/>
          </a:xfrm>
        </p:grpSpPr>
        <p:grpSp>
          <p:nvGrpSpPr>
            <p:cNvPr id="6" name="Grupo 5"/>
            <p:cNvGrpSpPr/>
            <p:nvPr/>
          </p:nvGrpSpPr>
          <p:grpSpPr>
            <a:xfrm>
              <a:off x="582529" y="4677688"/>
              <a:ext cx="6528852" cy="646332"/>
              <a:chOff x="2870142" y="4717932"/>
              <a:chExt cx="6528852" cy="646332"/>
            </a:xfrm>
          </p:grpSpPr>
          <p:sp>
            <p:nvSpPr>
              <p:cNvPr id="10" name="CuadroTexto 9"/>
              <p:cNvSpPr txBox="1"/>
              <p:nvPr/>
            </p:nvSpPr>
            <p:spPr>
              <a:xfrm>
                <a:off x="2870142" y="4717933"/>
                <a:ext cx="3573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3600">
                    <a:solidFill>
                      <a:srgbClr val="FFFF00"/>
                    </a:solidFill>
                    <a:latin typeface="Brandon Grotesque Black" panose="020B0A03020203060202" pitchFamily="34" charset="0"/>
                  </a:rPr>
                  <a:t>7</a:t>
                </a:r>
                <a:endParaRPr lang="es-CL">
                  <a:solidFill>
                    <a:srgbClr val="FFFF00"/>
                  </a:solidFill>
                  <a:latin typeface="Brandon Grotesque Light" panose="020B0303020203060202" pitchFamily="34" charset="0"/>
                </a:endParaRPr>
              </a:p>
            </p:txBody>
          </p:sp>
          <p:sp>
            <p:nvSpPr>
              <p:cNvPr id="14" name="Rectángulo 13"/>
              <p:cNvSpPr/>
              <p:nvPr/>
            </p:nvSpPr>
            <p:spPr>
              <a:xfrm>
                <a:off x="3140214" y="4845277"/>
                <a:ext cx="292657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2200">
                    <a:solidFill>
                      <a:schemeClr val="bg1"/>
                    </a:solidFill>
                    <a:latin typeface="Brandon Grotesque Bold" panose="020B0803020203060202" pitchFamily="34" charset="0"/>
                  </a:rPr>
                  <a:t>TERMOELÉCTRICAS </a:t>
                </a: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5854306" y="4717932"/>
                <a:ext cx="1048734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s-CL" sz="3600">
                    <a:solidFill>
                      <a:srgbClr val="ED7D1D"/>
                    </a:solidFill>
                    <a:latin typeface="Brandon Grotesque Black"/>
                  </a:rPr>
                  <a:t>/</a:t>
                </a:r>
                <a:r>
                  <a:rPr lang="es-CL" sz="3600">
                    <a:solidFill>
                      <a:srgbClr val="FFFF00"/>
                    </a:solidFill>
                    <a:latin typeface="Brandon Grotesque Black"/>
                  </a:rPr>
                  <a:t>17</a:t>
                </a:r>
                <a:endParaRPr lang="es-CL">
                  <a:solidFill>
                    <a:srgbClr val="FFFF00"/>
                  </a:solidFill>
                  <a:latin typeface="Brandon Grotesque Black"/>
                </a:endParaRPr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6611884" y="4853515"/>
                <a:ext cx="278711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2200">
                    <a:solidFill>
                      <a:schemeClr val="bg1"/>
                    </a:solidFill>
                    <a:latin typeface="Brandon Grotesque Bold" panose="020B0803020203060202" pitchFamily="34" charset="0"/>
                  </a:rPr>
                  <a:t>HIDROELÉCTRICAS </a:t>
                </a:r>
              </a:p>
            </p:txBody>
          </p:sp>
        </p:grp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F4E2905-DEEE-9547-8A94-F029CB61844E}"/>
                </a:ext>
              </a:extLst>
            </p:cNvPr>
            <p:cNvSpPr txBox="1"/>
            <p:nvPr/>
          </p:nvSpPr>
          <p:spPr>
            <a:xfrm>
              <a:off x="6940495" y="4705548"/>
              <a:ext cx="7008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3600">
                  <a:solidFill>
                    <a:srgbClr val="FFFF00"/>
                  </a:solidFill>
                  <a:latin typeface="Brandon Grotesque Black" panose="020B0A03020203060202" pitchFamily="34" charset="0"/>
                </a:rPr>
                <a:t>/ 3</a:t>
              </a:r>
              <a:endParaRPr lang="es-CL">
                <a:solidFill>
                  <a:srgbClr val="FFFF00"/>
                </a:solidFill>
                <a:latin typeface="Brandon Grotesque Light" panose="020B0303020203060202" pitchFamily="34" charset="0"/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E1B5495C-C29B-8C4B-8BE1-2C165FD3BCAB}"/>
                </a:ext>
              </a:extLst>
            </p:cNvPr>
            <p:cNvSpPr/>
            <p:nvPr/>
          </p:nvSpPr>
          <p:spPr>
            <a:xfrm>
              <a:off x="7541187" y="4807756"/>
              <a:ext cx="302079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2200">
                  <a:solidFill>
                    <a:schemeClr val="bg1"/>
                  </a:solidFill>
                  <a:latin typeface="Brandon Grotesque Bold" panose="020B0803020203060202" pitchFamily="34" charset="0"/>
                </a:rPr>
                <a:t>PLANTAS SOLARES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6040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06"/>
          <a:stretch/>
        </p:blipFill>
        <p:spPr>
          <a:xfrm>
            <a:off x="0" y="5382"/>
            <a:ext cx="12192000" cy="12614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4" t="4439" r="5147" b="82488"/>
          <a:stretch/>
        </p:blipFill>
        <p:spPr>
          <a:xfrm>
            <a:off x="10219764" y="304800"/>
            <a:ext cx="1344707" cy="896471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2610EB0-4B6D-4289-8B17-804F46C34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158"/>
          <a:stretch/>
        </p:blipFill>
        <p:spPr>
          <a:xfrm>
            <a:off x="447687" y="4176943"/>
            <a:ext cx="7638799" cy="2592121"/>
          </a:xfrm>
          <a:prstGeom prst="rect">
            <a:avLst/>
          </a:prstGeom>
        </p:spPr>
      </p:pic>
      <p:sp>
        <p:nvSpPr>
          <p:cNvPr id="16" name="object 37">
            <a:extLst>
              <a:ext uri="{FF2B5EF4-FFF2-40B4-BE49-F238E27FC236}">
                <a16:creationId xmlns:a16="http://schemas.microsoft.com/office/drawing/2014/main" id="{19E70C7E-8C48-479B-80A7-A1A8D7D8443C}"/>
              </a:ext>
            </a:extLst>
          </p:cNvPr>
          <p:cNvSpPr txBox="1"/>
          <p:nvPr/>
        </p:nvSpPr>
        <p:spPr>
          <a:xfrm>
            <a:off x="447687" y="1481284"/>
            <a:ext cx="6658904" cy="166455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s-E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baseline="0">
                <a:solidFill>
                  <a:srgbClr val="369F39"/>
                </a:solidFill>
                <a:latin typeface="Trebuchet MS"/>
                <a:cs typeface="Trebuchet MS"/>
              </a:defRPr>
            </a:lvl1pPr>
            <a:lvl2pPr marL="360045" lvl="1" indent="-360045">
              <a:lnSpc>
                <a:spcPct val="90000"/>
              </a:lnSpc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200">
                <a:latin typeface="Brandon Grotesque Black"/>
                <a:cs typeface="Calibri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lvl="1"/>
            <a:r>
              <a:rPr lang="es-ES"/>
              <a:t>El PPDA tiene por objetivo </a:t>
            </a:r>
            <a:r>
              <a:rPr lang="es-ES" b="1">
                <a:solidFill>
                  <a:srgbClr val="008000"/>
                </a:solidFill>
              </a:rPr>
              <a:t>recuperar</a:t>
            </a:r>
            <a:r>
              <a:rPr lang="es-ES"/>
              <a:t> los niveles de concentraciones de MP10 y SO2 en un plazo de 10 años.</a:t>
            </a:r>
          </a:p>
          <a:p>
            <a:pPr lvl="1"/>
            <a:r>
              <a:rPr lang="es-ES"/>
              <a:t>El </a:t>
            </a:r>
            <a:r>
              <a:rPr lang="es-CL"/>
              <a:t>anteproyecto se encuentra en </a:t>
            </a:r>
            <a:r>
              <a:rPr lang="es-CL" b="1">
                <a:solidFill>
                  <a:srgbClr val="008000"/>
                </a:solidFill>
              </a:rPr>
              <a:t>consulta pública </a:t>
            </a:r>
            <a:r>
              <a:rPr lang="es-CL"/>
              <a:t>(mayo 2022).</a:t>
            </a:r>
          </a:p>
          <a:p>
            <a:pPr lvl="1"/>
            <a:r>
              <a:rPr lang="es-CL"/>
              <a:t>Establece </a:t>
            </a:r>
            <a:r>
              <a:rPr lang="es-CL" b="1">
                <a:solidFill>
                  <a:srgbClr val="008000"/>
                </a:solidFill>
              </a:rPr>
              <a:t>límites de emisiones para termoeléctricas </a:t>
            </a:r>
            <a:r>
              <a:rPr lang="es-CL"/>
              <a:t>más restrictivos que los fijados por la norma de emisión para termoeléctricas.</a:t>
            </a:r>
          </a:p>
          <a:p>
            <a:pPr lvl="1"/>
            <a:endParaRPr/>
          </a:p>
        </p:txBody>
      </p:sp>
      <p:sp>
        <p:nvSpPr>
          <p:cNvPr id="21" name="object 37">
            <a:extLst>
              <a:ext uri="{FF2B5EF4-FFF2-40B4-BE49-F238E27FC236}">
                <a16:creationId xmlns:a16="http://schemas.microsoft.com/office/drawing/2014/main" id="{19647B42-44E2-4832-821B-C02F39408BD1}"/>
              </a:ext>
            </a:extLst>
          </p:cNvPr>
          <p:cNvSpPr txBox="1"/>
          <p:nvPr/>
        </p:nvSpPr>
        <p:spPr>
          <a:xfrm>
            <a:off x="8559210" y="1844173"/>
            <a:ext cx="3185103" cy="372409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s-CL" sz="2200" b="1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2200" b="1"/>
              <a:t>Colbún deberá dar cumplimiento a las exigencias referidas a calderas de vapor.</a:t>
            </a:r>
          </a:p>
          <a:p>
            <a:endParaRPr lang="es-CL" sz="2200" b="1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2200" b="1"/>
              <a:t>Al día de hoy Colbún ya cumple con los nuevos límites propuestos por el inventario.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sz="22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9" name="object 37">
            <a:extLst>
              <a:ext uri="{FF2B5EF4-FFF2-40B4-BE49-F238E27FC236}">
                <a16:creationId xmlns:a16="http://schemas.microsoft.com/office/drawing/2014/main" id="{A8A9607E-A02C-49D6-BC80-91E63D7BE2BC}"/>
              </a:ext>
            </a:extLst>
          </p:cNvPr>
          <p:cNvSpPr txBox="1"/>
          <p:nvPr/>
        </p:nvSpPr>
        <p:spPr>
          <a:xfrm>
            <a:off x="627529" y="455146"/>
            <a:ext cx="12192000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Anteproyecto Plan de Prevención y Descontaminación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  <p:sp>
        <p:nvSpPr>
          <p:cNvPr id="10" name="object 37">
            <a:extLst>
              <a:ext uri="{FF2B5EF4-FFF2-40B4-BE49-F238E27FC236}">
                <a16:creationId xmlns:a16="http://schemas.microsoft.com/office/drawing/2014/main" id="{27C7AAC9-B6BC-426E-9C25-6589DDD47AD6}"/>
              </a:ext>
            </a:extLst>
          </p:cNvPr>
          <p:cNvSpPr txBox="1"/>
          <p:nvPr/>
        </p:nvSpPr>
        <p:spPr>
          <a:xfrm>
            <a:off x="627529" y="743138"/>
            <a:ext cx="7662307" cy="372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2200">
                <a:solidFill>
                  <a:srgbClr val="FFFFFF"/>
                </a:solidFill>
                <a:cs typeface="Calibri Light"/>
              </a:rPr>
              <a:t>Provincia de Quillota</a:t>
            </a:r>
            <a:endParaRPr sz="2200">
              <a:solidFill>
                <a:prstClr val="black"/>
              </a:solidFill>
              <a:cs typeface="Calibri Light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1EB17C0-28F6-4215-B672-49EEE4170780}"/>
              </a:ext>
            </a:extLst>
          </p:cNvPr>
          <p:cNvSpPr/>
          <p:nvPr/>
        </p:nvSpPr>
        <p:spPr>
          <a:xfrm>
            <a:off x="1158949" y="4265879"/>
            <a:ext cx="1084521" cy="316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12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37"/>
          <p:cNvSpPr txBox="1"/>
          <p:nvPr/>
        </p:nvSpPr>
        <p:spPr>
          <a:xfrm>
            <a:off x="832712" y="3309413"/>
            <a:ext cx="2283022" cy="832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lang="es-CL" sz="6600" b="1" spc="90">
                <a:solidFill>
                  <a:srgbClr val="E6E6E6"/>
                </a:solidFill>
                <a:cs typeface="Calibri"/>
              </a:rPr>
              <a:t>AGUA</a:t>
            </a:r>
            <a:endParaRPr sz="6600">
              <a:solidFill>
                <a:srgbClr val="E6E6E6"/>
              </a:solidFill>
              <a:cs typeface="Calibri"/>
            </a:endParaRPr>
          </a:p>
        </p:txBody>
      </p:sp>
      <p:sp>
        <p:nvSpPr>
          <p:cNvPr id="5" name="object 37"/>
          <p:cNvSpPr txBox="1"/>
          <p:nvPr/>
        </p:nvSpPr>
        <p:spPr>
          <a:xfrm>
            <a:off x="4861355" y="3309413"/>
            <a:ext cx="2283022" cy="832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lang="es-CL" sz="6600" b="1" spc="90">
                <a:solidFill>
                  <a:srgbClr val="E6E6E6"/>
                </a:solidFill>
                <a:cs typeface="Calibri"/>
              </a:rPr>
              <a:t>AIRE</a:t>
            </a:r>
            <a:endParaRPr sz="6600">
              <a:solidFill>
                <a:srgbClr val="E6E6E6"/>
              </a:solidFill>
              <a:cs typeface="Calibri"/>
            </a:endParaRPr>
          </a:p>
        </p:txBody>
      </p:sp>
      <p:sp>
        <p:nvSpPr>
          <p:cNvPr id="6" name="object 37"/>
          <p:cNvSpPr txBox="1"/>
          <p:nvPr/>
        </p:nvSpPr>
        <p:spPr>
          <a:xfrm>
            <a:off x="8889999" y="3319576"/>
            <a:ext cx="2475217" cy="832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lang="es-CL" sz="6600" b="1" spc="90">
                <a:solidFill>
                  <a:srgbClr val="E6E6E6"/>
                </a:solidFill>
                <a:cs typeface="Calibri"/>
              </a:rPr>
              <a:t>RUIDO</a:t>
            </a:r>
            <a:endParaRPr sz="6600">
              <a:solidFill>
                <a:srgbClr val="E6E6E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15028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9" r="5735" b="81176"/>
          <a:stretch/>
        </p:blipFill>
        <p:spPr>
          <a:xfrm>
            <a:off x="10183906" y="0"/>
            <a:ext cx="1308847" cy="12909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25359" r="62942" b="60001"/>
          <a:stretch/>
        </p:blipFill>
        <p:spPr>
          <a:xfrm>
            <a:off x="3460376" y="1739154"/>
            <a:ext cx="1057836" cy="10040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9" t="26405" r="9559" b="61569"/>
          <a:stretch/>
        </p:blipFill>
        <p:spPr>
          <a:xfrm>
            <a:off x="9753600" y="1810871"/>
            <a:ext cx="1272988" cy="824754"/>
          </a:xfrm>
          <a:prstGeom prst="rect">
            <a:avLst/>
          </a:prstGeom>
        </p:spPr>
      </p:pic>
      <p:sp>
        <p:nvSpPr>
          <p:cNvPr id="9" name="object 37"/>
          <p:cNvSpPr txBox="1"/>
          <p:nvPr/>
        </p:nvSpPr>
        <p:spPr>
          <a:xfrm>
            <a:off x="649334" y="805434"/>
            <a:ext cx="9521370" cy="372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12700">
              <a:lnSpc>
                <a:spcPts val="3120"/>
              </a:lnSpc>
              <a:defRPr sz="2200">
                <a:solidFill>
                  <a:srgbClr val="FFFFFF"/>
                </a:solidFill>
                <a:cs typeface="Calibri Light"/>
              </a:defRPr>
            </a:lvl1pPr>
          </a:lstStyle>
          <a:p>
            <a:r>
              <a:rPr lang="es-CL"/>
              <a:t>Mediciones Semestrales (unidades en condición operativa de plena carga)</a:t>
            </a:r>
            <a:endParaRPr/>
          </a:p>
        </p:txBody>
      </p:sp>
      <p:sp>
        <p:nvSpPr>
          <p:cNvPr id="13" name="object 31"/>
          <p:cNvSpPr txBox="1"/>
          <p:nvPr/>
        </p:nvSpPr>
        <p:spPr>
          <a:xfrm>
            <a:off x="1572373" y="1952987"/>
            <a:ext cx="212598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>
                <a:solidFill>
                  <a:srgbClr val="FFFFFF"/>
                </a:solidFill>
                <a:latin typeface="Calibri"/>
                <a:cs typeface="Calibri"/>
              </a:rPr>
              <a:t>DIURNO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4" name="object 35"/>
          <p:cNvSpPr txBox="1"/>
          <p:nvPr/>
        </p:nvSpPr>
        <p:spPr>
          <a:xfrm>
            <a:off x="7309213" y="1936658"/>
            <a:ext cx="302133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>
                <a:solidFill>
                  <a:srgbClr val="FFFFFF"/>
                </a:solidFill>
                <a:latin typeface="Calibri"/>
                <a:cs typeface="Calibri"/>
              </a:rPr>
              <a:t>NOCTURNO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5" name="object 29"/>
          <p:cNvSpPr txBox="1"/>
          <p:nvPr/>
        </p:nvSpPr>
        <p:spPr>
          <a:xfrm>
            <a:off x="899980" y="3549690"/>
            <a:ext cx="2370455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2000" b="1">
                <a:solidFill>
                  <a:srgbClr val="FFFFFF"/>
                </a:solidFill>
                <a:latin typeface="Calibri"/>
                <a:cs typeface="Calibri"/>
              </a:rPr>
              <a:t>LÍMITE</a:t>
            </a:r>
            <a:r>
              <a:rPr sz="2000" b="1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>
                <a:solidFill>
                  <a:srgbClr val="FFFFFF"/>
                </a:solidFill>
                <a:latin typeface="Calibri"/>
                <a:cs typeface="Calibri"/>
              </a:rPr>
              <a:t>EMISIONES</a:t>
            </a:r>
            <a:endParaRPr sz="2000">
              <a:latin typeface="Calibri"/>
              <a:cs typeface="Calibri"/>
            </a:endParaRPr>
          </a:p>
          <a:p>
            <a:pPr marL="1492250" algn="r">
              <a:lnSpc>
                <a:spcPct val="100000"/>
              </a:lnSpc>
              <a:spcBef>
                <a:spcPts val="60"/>
              </a:spcBef>
            </a:pP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(dB-A)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16" name="object 30"/>
          <p:cNvSpPr txBox="1"/>
          <p:nvPr/>
        </p:nvSpPr>
        <p:spPr>
          <a:xfrm>
            <a:off x="-28274" y="5021001"/>
            <a:ext cx="3298190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2000" b="1" spc="-20">
                <a:solidFill>
                  <a:srgbClr val="FFFFFF"/>
                </a:solidFill>
                <a:latin typeface="Calibri"/>
                <a:cs typeface="Calibri"/>
              </a:rPr>
              <a:t>RECEPTOR </a:t>
            </a:r>
            <a:r>
              <a:rPr sz="2000" b="1" spc="-5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2000" b="1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>
                <a:solidFill>
                  <a:srgbClr val="FFFFFF"/>
                </a:solidFill>
                <a:latin typeface="Calibri"/>
                <a:cs typeface="Calibri"/>
              </a:rPr>
              <a:t>CERCANO</a:t>
            </a:r>
            <a:endParaRPr sz="2000">
              <a:latin typeface="Calibri"/>
              <a:cs typeface="Calibri"/>
            </a:endParaRPr>
          </a:p>
          <a:p>
            <a:pPr marL="1506855" algn="r">
              <a:lnSpc>
                <a:spcPct val="100000"/>
              </a:lnSpc>
              <a:spcBef>
                <a:spcPts val="60"/>
              </a:spcBef>
            </a:pP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(2</a:t>
            </a:r>
            <a:r>
              <a:rPr lang="es-CL" sz="2400" b="0">
                <a:solidFill>
                  <a:srgbClr val="FFFFFF"/>
                </a:solidFill>
                <a:latin typeface="Calibri Light"/>
                <a:cs typeface="Calibri Light"/>
              </a:rPr>
              <a:t>6</a:t>
            </a: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0</a:t>
            </a:r>
            <a:r>
              <a:rPr sz="2400" b="0" spc="-8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FFFFFF"/>
                </a:solidFill>
                <a:latin typeface="Calibri Light"/>
                <a:cs typeface="Calibri Light"/>
              </a:rPr>
              <a:t>metros)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17" name="object 29"/>
          <p:cNvSpPr txBox="1"/>
          <p:nvPr/>
        </p:nvSpPr>
        <p:spPr>
          <a:xfrm>
            <a:off x="7121154" y="3549690"/>
            <a:ext cx="2370455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2000" b="1">
                <a:solidFill>
                  <a:srgbClr val="FFFFFF"/>
                </a:solidFill>
                <a:latin typeface="Calibri"/>
                <a:cs typeface="Calibri"/>
              </a:rPr>
              <a:t>LÍMITE</a:t>
            </a:r>
            <a:r>
              <a:rPr sz="2000" b="1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>
                <a:solidFill>
                  <a:srgbClr val="FFFFFF"/>
                </a:solidFill>
                <a:latin typeface="Calibri"/>
                <a:cs typeface="Calibri"/>
              </a:rPr>
              <a:t>EMISIONES</a:t>
            </a:r>
            <a:endParaRPr sz="2000">
              <a:latin typeface="Calibri"/>
              <a:cs typeface="Calibri"/>
            </a:endParaRPr>
          </a:p>
          <a:p>
            <a:pPr marL="1492250" algn="r">
              <a:lnSpc>
                <a:spcPct val="100000"/>
              </a:lnSpc>
              <a:spcBef>
                <a:spcPts val="60"/>
              </a:spcBef>
            </a:pP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(dB-A)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18" name="object 30"/>
          <p:cNvSpPr txBox="1"/>
          <p:nvPr/>
        </p:nvSpPr>
        <p:spPr>
          <a:xfrm>
            <a:off x="6205779" y="5021001"/>
            <a:ext cx="3298190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2000" b="1" spc="-20">
                <a:solidFill>
                  <a:srgbClr val="FFFFFF"/>
                </a:solidFill>
                <a:latin typeface="Calibri"/>
                <a:cs typeface="Calibri"/>
              </a:rPr>
              <a:t>RECEPTOR </a:t>
            </a:r>
            <a:r>
              <a:rPr sz="2000" b="1" spc="-5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2000" b="1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>
                <a:solidFill>
                  <a:srgbClr val="FFFFFF"/>
                </a:solidFill>
                <a:latin typeface="Calibri"/>
                <a:cs typeface="Calibri"/>
              </a:rPr>
              <a:t>CERCANO</a:t>
            </a:r>
            <a:endParaRPr sz="2000">
              <a:latin typeface="Calibri"/>
              <a:cs typeface="Calibri"/>
            </a:endParaRPr>
          </a:p>
          <a:p>
            <a:pPr marL="1506855" algn="r">
              <a:lnSpc>
                <a:spcPct val="100000"/>
              </a:lnSpc>
              <a:spcBef>
                <a:spcPts val="60"/>
              </a:spcBef>
            </a:pP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(2</a:t>
            </a:r>
            <a:r>
              <a:rPr lang="es-CL" sz="2400" b="0">
                <a:solidFill>
                  <a:srgbClr val="FFFFFF"/>
                </a:solidFill>
                <a:latin typeface="Calibri Light"/>
                <a:cs typeface="Calibri Light"/>
              </a:rPr>
              <a:t>6</a:t>
            </a: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0</a:t>
            </a:r>
            <a:r>
              <a:rPr sz="2400" b="0" spc="-8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FFFFFF"/>
                </a:solidFill>
                <a:latin typeface="Calibri Light"/>
                <a:cs typeface="Calibri Light"/>
              </a:rPr>
              <a:t>metros)</a:t>
            </a:r>
            <a:endParaRPr sz="2400">
              <a:latin typeface="Calibri Light"/>
              <a:cs typeface="Calibri Light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3282462" y="3094893"/>
            <a:ext cx="1547446" cy="1496157"/>
            <a:chOff x="3282462" y="3094893"/>
            <a:chExt cx="1547446" cy="1496157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3" t="45127" r="60385" b="33053"/>
            <a:stretch/>
          </p:blipFill>
          <p:spPr>
            <a:xfrm>
              <a:off x="3282462" y="3094893"/>
              <a:ext cx="1547446" cy="1496157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3533062" y="3530901"/>
              <a:ext cx="1109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3600" b="1">
                  <a:solidFill>
                    <a:schemeClr val="bg1"/>
                  </a:solidFill>
                </a:rPr>
                <a:t>58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282462" y="4571999"/>
            <a:ext cx="1547446" cy="1547447"/>
            <a:chOff x="3282462" y="4571999"/>
            <a:chExt cx="1547446" cy="1547447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3" t="66668" r="60385" b="10764"/>
            <a:stretch/>
          </p:blipFill>
          <p:spPr>
            <a:xfrm>
              <a:off x="3282462" y="4571999"/>
              <a:ext cx="1547446" cy="1547447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3533062" y="5013176"/>
              <a:ext cx="1109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3600" b="1">
                  <a:solidFill>
                    <a:schemeClr val="bg1"/>
                  </a:solidFill>
                </a:rPr>
                <a:t>50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9502588" y="2779059"/>
            <a:ext cx="1613647" cy="1869141"/>
            <a:chOff x="9502588" y="2779059"/>
            <a:chExt cx="1613647" cy="186914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41" t="40522" r="8824" b="32220"/>
            <a:stretch/>
          </p:blipFill>
          <p:spPr>
            <a:xfrm>
              <a:off x="9502588" y="2779059"/>
              <a:ext cx="1613647" cy="1869141"/>
            </a:xfrm>
            <a:prstGeom prst="rect">
              <a:avLst/>
            </a:prstGeom>
          </p:spPr>
        </p:pic>
        <p:sp>
          <p:nvSpPr>
            <p:cNvPr id="21" name="CuadroTexto 20"/>
            <p:cNvSpPr txBox="1"/>
            <p:nvPr/>
          </p:nvSpPr>
          <p:spPr>
            <a:xfrm>
              <a:off x="9719846" y="3530901"/>
              <a:ext cx="1109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3600" b="1">
                  <a:solidFill>
                    <a:schemeClr val="bg1"/>
                  </a:solidFill>
                </a:rPr>
                <a:t>50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9502589" y="4610100"/>
            <a:ext cx="1527362" cy="1557618"/>
            <a:chOff x="9502589" y="4610100"/>
            <a:chExt cx="1527362" cy="1557618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41" t="67225" r="9532" b="10060"/>
            <a:stretch/>
          </p:blipFill>
          <p:spPr>
            <a:xfrm>
              <a:off x="9502589" y="4610100"/>
              <a:ext cx="1527362" cy="1557618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9719846" y="5013176"/>
              <a:ext cx="1109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3600" b="1">
                  <a:solidFill>
                    <a:schemeClr val="bg1"/>
                  </a:solidFill>
                </a:rPr>
                <a:t>48</a:t>
              </a:r>
            </a:p>
          </p:txBody>
        </p:sp>
      </p:grpSp>
      <p:sp>
        <p:nvSpPr>
          <p:cNvPr id="23" name="object 51"/>
          <p:cNvSpPr txBox="1"/>
          <p:nvPr/>
        </p:nvSpPr>
        <p:spPr>
          <a:xfrm>
            <a:off x="8350623" y="6347012"/>
            <a:ext cx="2981409" cy="2457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r">
              <a:lnSpc>
                <a:spcPct val="100000"/>
              </a:lnSpc>
            </a:pPr>
            <a:r>
              <a:rPr lang="es-CL" sz="1600" i="1">
                <a:solidFill>
                  <a:srgbClr val="FFFFFF"/>
                </a:solidFill>
                <a:latin typeface="Calibri"/>
                <a:cs typeface="Calibri"/>
              </a:rPr>
              <a:t>Fuente: Resultados ETFA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7">
            <a:extLst>
              <a:ext uri="{FF2B5EF4-FFF2-40B4-BE49-F238E27FC236}">
                <a16:creationId xmlns:a16="http://schemas.microsoft.com/office/drawing/2014/main" id="{7E5684B6-58D2-4C58-B6FE-AD891AD6575B}"/>
              </a:ext>
            </a:extLst>
          </p:cNvPr>
          <p:cNvSpPr txBox="1"/>
          <p:nvPr/>
        </p:nvSpPr>
        <p:spPr>
          <a:xfrm>
            <a:off x="649334" y="587960"/>
            <a:ext cx="12192000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Ruido diurno y nocturno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7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18" grpId="0"/>
      <p:bldP spid="23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06"/>
          <a:stretch/>
        </p:blipFill>
        <p:spPr>
          <a:xfrm>
            <a:off x="0" y="-107993"/>
            <a:ext cx="12192000" cy="12614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9" name="object 37">
            <a:extLst>
              <a:ext uri="{FF2B5EF4-FFF2-40B4-BE49-F238E27FC236}">
                <a16:creationId xmlns:a16="http://schemas.microsoft.com/office/drawing/2014/main" id="{A8A9607E-A02C-49D6-BC80-91E63D7BE2BC}"/>
              </a:ext>
            </a:extLst>
          </p:cNvPr>
          <p:cNvSpPr txBox="1"/>
          <p:nvPr/>
        </p:nvSpPr>
        <p:spPr>
          <a:xfrm>
            <a:off x="627529" y="455146"/>
            <a:ext cx="12192000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Tabla de Decibeles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0534372-B52C-4E14-A271-8A8D0CE9B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9" r="5735" b="81176"/>
          <a:stretch/>
        </p:blipFill>
        <p:spPr>
          <a:xfrm>
            <a:off x="10194180" y="-61644"/>
            <a:ext cx="1308847" cy="129091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DD0E61F-EE72-434A-9C2F-602F9A690FFD}"/>
              </a:ext>
            </a:extLst>
          </p:cNvPr>
          <p:cNvSpPr/>
          <p:nvPr/>
        </p:nvSpPr>
        <p:spPr>
          <a:xfrm>
            <a:off x="1359201" y="1499634"/>
            <a:ext cx="9260957" cy="5124449"/>
          </a:xfrm>
          <a:prstGeom prst="rect">
            <a:avLst/>
          </a:prstGeom>
          <a:solidFill>
            <a:schemeClr val="accent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ED66019-F944-492B-A8BC-0F1C858DEB31}"/>
              </a:ext>
            </a:extLst>
          </p:cNvPr>
          <p:cNvSpPr txBox="1"/>
          <p:nvPr/>
        </p:nvSpPr>
        <p:spPr>
          <a:xfrm>
            <a:off x="4130202" y="6114828"/>
            <a:ext cx="3718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>
                <a:solidFill>
                  <a:srgbClr val="173559"/>
                </a:solidFill>
                <a:latin typeface="Brandon Grotesque Black" panose="020B0A03020203060202" pitchFamily="34" charset="0"/>
              </a:rPr>
              <a:t>Fuente: Ministerio del Medio Ambiente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63139518-0456-433F-9770-EBC486885309}"/>
              </a:ext>
            </a:extLst>
          </p:cNvPr>
          <p:cNvGrpSpPr/>
          <p:nvPr/>
        </p:nvGrpSpPr>
        <p:grpSpPr>
          <a:xfrm>
            <a:off x="2248472" y="1511317"/>
            <a:ext cx="7451863" cy="3030113"/>
            <a:chOff x="830793" y="1745234"/>
            <a:chExt cx="7451863" cy="3030113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896785CD-2B9A-4756-B07D-4B8340C4F8CF}"/>
                </a:ext>
              </a:extLst>
            </p:cNvPr>
            <p:cNvSpPr/>
            <p:nvPr/>
          </p:nvSpPr>
          <p:spPr>
            <a:xfrm rot="16200000">
              <a:off x="7059" y="3489946"/>
              <a:ext cx="210913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>
                  <a:solidFill>
                    <a:srgbClr val="173559"/>
                  </a:solidFill>
                  <a:latin typeface="Brandon Grotesque Black" panose="020B0A03020203060202" pitchFamily="34" charset="0"/>
                </a:rPr>
                <a:t>En un bosque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9ED6F6E-BADD-4DB5-B524-770BA7525C75}"/>
                </a:ext>
              </a:extLst>
            </p:cNvPr>
            <p:cNvSpPr/>
            <p:nvPr/>
          </p:nvSpPr>
          <p:spPr>
            <a:xfrm rot="16200000">
              <a:off x="1601387" y="3359767"/>
              <a:ext cx="23694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>
                  <a:solidFill>
                    <a:srgbClr val="173559"/>
                  </a:solidFill>
                  <a:latin typeface="Brandon Grotesque Black" panose="020B0A03020203060202" pitchFamily="34" charset="0"/>
                </a:rPr>
                <a:t>Conversaciones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7C7F3DC-7463-4FA7-A634-490A43715FED}"/>
                </a:ext>
              </a:extLst>
            </p:cNvPr>
            <p:cNvSpPr/>
            <p:nvPr/>
          </p:nvSpPr>
          <p:spPr>
            <a:xfrm rot="16200000">
              <a:off x="2939089" y="3207461"/>
              <a:ext cx="26741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>
                  <a:solidFill>
                    <a:srgbClr val="173559"/>
                  </a:solidFill>
                  <a:latin typeface="Brandon Grotesque Black" panose="020B0A03020203060202" pitchFamily="34" charset="0"/>
                </a:rPr>
                <a:t>Tránsito vehicular</a:t>
              </a: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4C503D30-7D3C-43AF-BF14-177163D6D33E}"/>
                </a:ext>
              </a:extLst>
            </p:cNvPr>
            <p:cNvSpPr/>
            <p:nvPr/>
          </p:nvSpPr>
          <p:spPr>
            <a:xfrm rot="16200000">
              <a:off x="4279359" y="3040675"/>
              <a:ext cx="30076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>
                  <a:solidFill>
                    <a:srgbClr val="173559"/>
                  </a:solidFill>
                  <a:latin typeface="Brandon Grotesque Black" panose="020B0A03020203060202" pitchFamily="34" charset="0"/>
                </a:rPr>
                <a:t>Taladro a compresión</a:t>
              </a: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00E3E09-A030-4D19-99D0-D898BB19B029}"/>
                </a:ext>
              </a:extLst>
            </p:cNvPr>
            <p:cNvSpPr/>
            <p:nvPr/>
          </p:nvSpPr>
          <p:spPr>
            <a:xfrm rot="16200000">
              <a:off x="5471886" y="3029456"/>
              <a:ext cx="30301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>
                  <a:solidFill>
                    <a:srgbClr val="173559"/>
                  </a:solidFill>
                  <a:latin typeface="Brandon Grotesque Black" panose="020B0A03020203060202" pitchFamily="34" charset="0"/>
                </a:rPr>
                <a:t>Concierto de Rock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8EC42062-EA5C-44C3-933E-86EAA5B980FC}"/>
                </a:ext>
              </a:extLst>
            </p:cNvPr>
            <p:cNvSpPr/>
            <p:nvPr/>
          </p:nvSpPr>
          <p:spPr>
            <a:xfrm rot="16200000">
              <a:off x="6710691" y="3203380"/>
              <a:ext cx="26822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>
                  <a:solidFill>
                    <a:srgbClr val="173559"/>
                  </a:solidFill>
                  <a:latin typeface="Brandon Grotesque Black" panose="020B0A03020203060202" pitchFamily="34" charset="0"/>
                </a:rPr>
                <a:t>Despegue de avión</a:t>
              </a:r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AC495C6B-D12C-447B-93C8-E62E8F73D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02" y="4637768"/>
            <a:ext cx="8301776" cy="13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6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5" t="32746" r="6579" b="47836"/>
          <a:stretch/>
        </p:blipFill>
        <p:spPr>
          <a:xfrm>
            <a:off x="8127120" y="2066280"/>
            <a:ext cx="2879829" cy="1232091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5538287" y="569519"/>
            <a:ext cx="5850026" cy="1744453"/>
            <a:chOff x="7202905" y="746057"/>
            <a:chExt cx="5850026" cy="1744453"/>
          </a:xfrm>
        </p:grpSpPr>
        <p:sp>
          <p:nvSpPr>
            <p:cNvPr id="10" name="CuadroTexto 9"/>
            <p:cNvSpPr txBox="1"/>
            <p:nvPr/>
          </p:nvSpPr>
          <p:spPr>
            <a:xfrm>
              <a:off x="7202905" y="746057"/>
              <a:ext cx="5027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3600">
                  <a:solidFill>
                    <a:schemeClr val="bg1"/>
                  </a:solidFill>
                  <a:latin typeface="Brandon Grotesque Light" panose="020B0303020203060202" pitchFamily="34" charset="0"/>
                </a:rPr>
                <a:t>   Complejo Termoeléctrico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7465760" y="1259404"/>
              <a:ext cx="5587171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7400">
                  <a:solidFill>
                    <a:schemeClr val="bg1"/>
                  </a:solidFill>
                  <a:latin typeface="Brandon Grotesque Bold" panose="020B0803020203060202" pitchFamily="34" charset="0"/>
                </a:rPr>
                <a:t>NEHUENCO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4074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771" r="-288" b="1537"/>
          <a:stretch/>
        </p:blipFill>
        <p:spPr>
          <a:xfrm>
            <a:off x="0" y="-33866"/>
            <a:ext cx="12227169" cy="685800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11B7E6FA-C2C8-7440-9354-BFB3B2882118}"/>
              </a:ext>
            </a:extLst>
          </p:cNvPr>
          <p:cNvSpPr/>
          <p:nvPr/>
        </p:nvSpPr>
        <p:spPr>
          <a:xfrm>
            <a:off x="-35297" y="0"/>
            <a:ext cx="12249428" cy="6858000"/>
          </a:xfrm>
          <a:prstGeom prst="rect">
            <a:avLst/>
          </a:prstGeom>
          <a:solidFill>
            <a:srgbClr val="083A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Rounded Rectangle 12"/>
          <p:cNvSpPr/>
          <p:nvPr/>
        </p:nvSpPr>
        <p:spPr>
          <a:xfrm>
            <a:off x="-112544" y="-406318"/>
            <a:ext cx="12522200" cy="25125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8" t="38511" r="9424" b="30073"/>
          <a:stretch/>
        </p:blipFill>
        <p:spPr>
          <a:xfrm>
            <a:off x="8475784" y="1969476"/>
            <a:ext cx="2567353" cy="2543909"/>
          </a:xfrm>
          <a:prstGeom prst="ellipse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t="44461" r="59349" b="35328"/>
          <a:stretch/>
        </p:blipFill>
        <p:spPr>
          <a:xfrm>
            <a:off x="3304134" y="2451206"/>
            <a:ext cx="1652068" cy="1636700"/>
          </a:xfrm>
          <a:prstGeom prst="ellipse">
            <a:avLst/>
          </a:prstGeom>
        </p:spPr>
      </p:pic>
      <p:sp>
        <p:nvSpPr>
          <p:cNvPr id="10" name="object 37"/>
          <p:cNvSpPr txBox="1"/>
          <p:nvPr/>
        </p:nvSpPr>
        <p:spPr>
          <a:xfrm>
            <a:off x="3730840" y="410914"/>
            <a:ext cx="2296756" cy="795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3120"/>
              </a:lnSpc>
            </a:pPr>
            <a:r>
              <a:rPr lang="es-CL" sz="2200">
                <a:solidFill>
                  <a:srgbClr val="FFFFFF"/>
                </a:solidFill>
                <a:latin typeface="Brandon Grotesque Light" panose="020B0303020203060202" pitchFamily="34" charset="0"/>
                <a:cs typeface="Calibri Light"/>
              </a:rPr>
              <a:t>Capacidad para abastecer cerca de</a:t>
            </a:r>
            <a:endParaRPr sz="2200">
              <a:solidFill>
                <a:prstClr val="black"/>
              </a:solidFill>
              <a:latin typeface="Brandon Grotesque Light" panose="020B0303020203060202" pitchFamily="34" charset="0"/>
              <a:cs typeface="Calibri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458478" y="1241330"/>
            <a:ext cx="5247907" cy="738664"/>
            <a:chOff x="6458478" y="1241330"/>
            <a:chExt cx="5247907" cy="738664"/>
          </a:xfrm>
        </p:grpSpPr>
        <p:sp>
          <p:nvSpPr>
            <p:cNvPr id="14" name="object 37"/>
            <p:cNvSpPr txBox="1"/>
            <p:nvPr/>
          </p:nvSpPr>
          <p:spPr>
            <a:xfrm>
              <a:off x="6458478" y="1241330"/>
              <a:ext cx="5247907" cy="73866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12700"/>
              <a:r>
                <a:rPr lang="es-CL" sz="4800">
                  <a:solidFill>
                    <a:srgbClr val="FFFFFF"/>
                  </a:solidFill>
                  <a:latin typeface="Brandon Grotesque Bold"/>
                  <a:cs typeface="Calibri Light"/>
                </a:rPr>
                <a:t>(91%                   )</a:t>
              </a:r>
              <a:endParaRPr sz="4800">
                <a:solidFill>
                  <a:prstClr val="black"/>
                </a:solidFill>
                <a:latin typeface="Brandon Grotesque Bold"/>
                <a:cs typeface="Calibri"/>
              </a:endParaRPr>
            </a:p>
          </p:txBody>
        </p:sp>
        <p:sp>
          <p:nvSpPr>
            <p:cNvPr id="15" name="object 37"/>
            <p:cNvSpPr txBox="1"/>
            <p:nvPr/>
          </p:nvSpPr>
          <p:spPr>
            <a:xfrm>
              <a:off x="7821540" y="1303502"/>
              <a:ext cx="2428457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lang="es-CL">
                  <a:solidFill>
                    <a:srgbClr val="FFFFFF"/>
                  </a:solidFill>
                  <a:latin typeface="Brandon Grotesque Light" panose="020B0303020203060202" pitchFamily="34" charset="0"/>
                  <a:cs typeface="Calibri"/>
                </a:rPr>
                <a:t>del consumo de la Región de Valparaíso</a:t>
              </a:r>
              <a:endParaRPr>
                <a:solidFill>
                  <a:prstClr val="black"/>
                </a:solidFill>
                <a:latin typeface="Brandon Grotesque Light" panose="020B0303020203060202" pitchFamily="34" charset="0"/>
                <a:cs typeface="Calibri"/>
              </a:endParaRPr>
            </a:p>
          </p:txBody>
        </p:sp>
      </p:grp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26127" r="72741" b="42269"/>
          <a:stretch/>
        </p:blipFill>
        <p:spPr>
          <a:xfrm>
            <a:off x="720969" y="940158"/>
            <a:ext cx="2602523" cy="2559180"/>
          </a:xfrm>
          <a:prstGeom prst="ellipse">
            <a:avLst/>
          </a:prstGeom>
        </p:spPr>
      </p:pic>
      <p:sp>
        <p:nvSpPr>
          <p:cNvPr id="43" name="object 37"/>
          <p:cNvSpPr txBox="1"/>
          <p:nvPr/>
        </p:nvSpPr>
        <p:spPr>
          <a:xfrm>
            <a:off x="754020" y="4746005"/>
            <a:ext cx="2421660" cy="5278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30000"/>
              </a:lnSpc>
            </a:pPr>
            <a:r>
              <a:rPr lang="es-CL" sz="2800" b="1">
                <a:solidFill>
                  <a:srgbClr val="FFFFFF"/>
                </a:solidFill>
                <a:latin typeface="Brandon Grotesque Light" panose="020B0303020203060202" pitchFamily="34" charset="0"/>
                <a:cs typeface="Calibri Light"/>
              </a:rPr>
              <a:t>Nehuenco III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935867" y="5099425"/>
            <a:ext cx="2024914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lnSpc>
                <a:spcPct val="130000"/>
              </a:lnSpc>
            </a:pPr>
            <a:r>
              <a:rPr lang="es-CL" sz="4000">
                <a:solidFill>
                  <a:srgbClr val="FFFFFF"/>
                </a:solidFill>
                <a:latin typeface="Brandon Grotesque Black" panose="020B0A03020203060202" pitchFamily="34" charset="0"/>
                <a:cs typeface="Calibri Light"/>
              </a:rPr>
              <a:t>108 MW</a:t>
            </a:r>
            <a:endParaRPr lang="es-CL" sz="4000">
              <a:solidFill>
                <a:prstClr val="black"/>
              </a:solidFill>
              <a:latin typeface="Brandon Grotesque Black" panose="020B0A03020203060202" pitchFamily="34" charset="0"/>
              <a:cs typeface="Calibri"/>
            </a:endParaRPr>
          </a:p>
        </p:txBody>
      </p:sp>
      <p:sp>
        <p:nvSpPr>
          <p:cNvPr id="33" name="Elipse 32"/>
          <p:cNvSpPr/>
          <p:nvPr/>
        </p:nvSpPr>
        <p:spPr>
          <a:xfrm>
            <a:off x="722533" y="937391"/>
            <a:ext cx="2597153" cy="2559476"/>
          </a:xfrm>
          <a:prstGeom prst="ellipse">
            <a:avLst/>
          </a:prstGeom>
          <a:solidFill>
            <a:srgbClr val="FFC000">
              <a:alpha val="46000"/>
            </a:srgb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Elipse 45"/>
          <p:cNvSpPr/>
          <p:nvPr/>
        </p:nvSpPr>
        <p:spPr>
          <a:xfrm>
            <a:off x="8469200" y="1962839"/>
            <a:ext cx="2559476" cy="2559476"/>
          </a:xfrm>
          <a:prstGeom prst="ellipse">
            <a:avLst/>
          </a:prstGeom>
          <a:solidFill>
            <a:srgbClr val="FFC000">
              <a:alpha val="46000"/>
            </a:srgb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Elipse 46"/>
          <p:cNvSpPr/>
          <p:nvPr/>
        </p:nvSpPr>
        <p:spPr>
          <a:xfrm>
            <a:off x="3315537" y="2446348"/>
            <a:ext cx="1638438" cy="1638438"/>
          </a:xfrm>
          <a:prstGeom prst="ellipse">
            <a:avLst/>
          </a:prstGeom>
          <a:solidFill>
            <a:srgbClr val="FFC000">
              <a:alpha val="46000"/>
            </a:srgb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5" name="object 37"/>
          <p:cNvSpPr txBox="1"/>
          <p:nvPr/>
        </p:nvSpPr>
        <p:spPr>
          <a:xfrm>
            <a:off x="5373628" y="3050460"/>
            <a:ext cx="2421660" cy="5278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30000"/>
              </a:lnSpc>
            </a:pPr>
            <a:r>
              <a:rPr lang="es-CL" sz="2800" b="1" err="1">
                <a:solidFill>
                  <a:srgbClr val="FFFFFF"/>
                </a:solidFill>
                <a:latin typeface="Brandon Grotesque Light" panose="020B0303020203060202" pitchFamily="34" charset="0"/>
                <a:cs typeface="Calibri Light"/>
              </a:rPr>
              <a:t>Nehuenco</a:t>
            </a:r>
            <a:r>
              <a:rPr lang="es-CL" sz="2800" b="1">
                <a:solidFill>
                  <a:srgbClr val="FFFFFF"/>
                </a:solidFill>
                <a:latin typeface="Brandon Grotesque Light" panose="020B0303020203060202" pitchFamily="34" charset="0"/>
                <a:cs typeface="Calibri Light"/>
              </a:rPr>
              <a:t> I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5318936" y="3403880"/>
            <a:ext cx="2375971" cy="82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30000"/>
              </a:lnSpc>
            </a:pPr>
            <a:r>
              <a:rPr lang="es-CL" sz="4000">
                <a:solidFill>
                  <a:srgbClr val="FFFFFF"/>
                </a:solidFill>
                <a:latin typeface="Brandon Grotesque Black" panose="020B0A03020203060202" pitchFamily="34" charset="0"/>
                <a:cs typeface="Calibri Light"/>
              </a:rPr>
              <a:t>368,4 MW</a:t>
            </a:r>
            <a:endParaRPr lang="es-CL" sz="4000">
              <a:solidFill>
                <a:prstClr val="black"/>
              </a:solidFill>
              <a:latin typeface="Brandon Grotesque Black" panose="020B0A03020203060202" pitchFamily="34" charset="0"/>
              <a:cs typeface="Calibri"/>
            </a:endParaRPr>
          </a:p>
        </p:txBody>
      </p:sp>
      <p:sp>
        <p:nvSpPr>
          <p:cNvPr id="57" name="object 37"/>
          <p:cNvSpPr txBox="1"/>
          <p:nvPr/>
        </p:nvSpPr>
        <p:spPr>
          <a:xfrm>
            <a:off x="8579174" y="4765696"/>
            <a:ext cx="2421660" cy="5278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30000"/>
              </a:lnSpc>
            </a:pPr>
            <a:r>
              <a:rPr lang="es-CL" sz="2800" b="1">
                <a:solidFill>
                  <a:srgbClr val="FFFFFF"/>
                </a:solidFill>
                <a:latin typeface="Brandon Grotesque Light" panose="020B0303020203060202" pitchFamily="34" charset="0"/>
                <a:cs typeface="Calibri Light"/>
              </a:rPr>
              <a:t>Nehuenco II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8585493" y="5119116"/>
            <a:ext cx="2375971" cy="82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lnSpc>
                <a:spcPct val="130000"/>
              </a:lnSpc>
            </a:pPr>
            <a:r>
              <a:rPr lang="es-CL" sz="4000">
                <a:solidFill>
                  <a:srgbClr val="FFFFFF"/>
                </a:solidFill>
                <a:latin typeface="Brandon Grotesque Black" panose="020B0A03020203060202" pitchFamily="34" charset="0"/>
                <a:cs typeface="Calibri Light"/>
              </a:rPr>
              <a:t>386,6 MW</a:t>
            </a:r>
            <a:endParaRPr lang="es-CL" sz="4000">
              <a:solidFill>
                <a:prstClr val="black"/>
              </a:solidFill>
              <a:latin typeface="Brandon Grotesque Black" panose="020B0A03020203060202" pitchFamily="34" charset="0"/>
              <a:cs typeface="Calibri"/>
            </a:endParaRPr>
          </a:p>
        </p:txBody>
      </p:sp>
      <p:cxnSp>
        <p:nvCxnSpPr>
          <p:cNvPr id="60" name="Conector recto 59"/>
          <p:cNvCxnSpPr>
            <a:stCxn id="33" idx="4"/>
          </p:cNvCxnSpPr>
          <p:nvPr/>
        </p:nvCxnSpPr>
        <p:spPr>
          <a:xfrm flipH="1">
            <a:off x="2018425" y="3496867"/>
            <a:ext cx="2685" cy="12616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/>
          <p:cNvCxnSpPr>
            <a:stCxn id="46" idx="4"/>
          </p:cNvCxnSpPr>
          <p:nvPr/>
        </p:nvCxnSpPr>
        <p:spPr>
          <a:xfrm>
            <a:off x="9748938" y="4522315"/>
            <a:ext cx="0" cy="2236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/>
          <p:cNvCxnSpPr>
            <a:stCxn id="47" idx="6"/>
          </p:cNvCxnSpPr>
          <p:nvPr/>
        </p:nvCxnSpPr>
        <p:spPr>
          <a:xfrm>
            <a:off x="4953975" y="3265567"/>
            <a:ext cx="2824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ject 37"/>
          <p:cNvSpPr txBox="1"/>
          <p:nvPr/>
        </p:nvSpPr>
        <p:spPr>
          <a:xfrm>
            <a:off x="6273091" y="290582"/>
            <a:ext cx="379476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s-CL" sz="6600">
                <a:solidFill>
                  <a:srgbClr val="FFFFFF"/>
                </a:solidFill>
                <a:latin typeface="Brandon Grotesque Bold" panose="020B0803020203060202" pitchFamily="34" charset="0"/>
                <a:cs typeface="Calibri Light"/>
              </a:rPr>
              <a:t>1.700.000</a:t>
            </a:r>
            <a:endParaRPr sz="16600">
              <a:solidFill>
                <a:prstClr val="black"/>
              </a:solidFill>
              <a:latin typeface="Brandon Grotesque Bold" panose="020B0803020203060202" pitchFamily="34" charset="0"/>
              <a:cs typeface="Calibri"/>
            </a:endParaRPr>
          </a:p>
        </p:txBody>
      </p:sp>
      <p:sp>
        <p:nvSpPr>
          <p:cNvPr id="36" name="object 37"/>
          <p:cNvSpPr txBox="1"/>
          <p:nvPr/>
        </p:nvSpPr>
        <p:spPr>
          <a:xfrm>
            <a:off x="10160169" y="640626"/>
            <a:ext cx="1928649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2800">
                <a:solidFill>
                  <a:srgbClr val="FFFFFF"/>
                </a:solidFill>
                <a:latin typeface="Brandon Grotesque Bold" panose="020B0803020203060202" pitchFamily="34" charset="0"/>
                <a:cs typeface="Calibri Light"/>
              </a:rPr>
              <a:t>personas</a:t>
            </a:r>
            <a:endParaRPr sz="2800">
              <a:solidFill>
                <a:prstClr val="black"/>
              </a:solidFill>
              <a:latin typeface="Brandon Grotesque Bold" panose="020B0803020203060202" pitchFamily="34" charset="0"/>
              <a:cs typeface="Calibri"/>
            </a:endParaRPr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9F6F9137-AEBE-4511-9A8B-8076A2FD04EF}"/>
              </a:ext>
            </a:extLst>
          </p:cNvPr>
          <p:cNvSpPr txBox="1"/>
          <p:nvPr/>
        </p:nvSpPr>
        <p:spPr>
          <a:xfrm>
            <a:off x="2520927" y="6100859"/>
            <a:ext cx="4150249" cy="409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82955" algn="ctr">
              <a:lnSpc>
                <a:spcPts val="3000"/>
              </a:lnSpc>
              <a:spcBef>
                <a:spcPts val="6010"/>
              </a:spcBef>
            </a:pPr>
            <a:r>
              <a:rPr lang="es-ES" sz="3200" spc="-50">
                <a:solidFill>
                  <a:srgbClr val="FFFFFF"/>
                </a:solidFill>
                <a:latin typeface="BrandonGrotesque-Light"/>
                <a:cs typeface="BrandonGrotesque-Light"/>
              </a:rPr>
              <a:t>Aporta estabilidad al</a:t>
            </a:r>
            <a:endParaRPr sz="3200" spc="-50">
              <a:latin typeface="BrandonGrotesque-Light"/>
              <a:cs typeface="BrandonGrotesque-Light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1FEA998-3B2F-4514-A48E-38DCBB2E61D2}"/>
              </a:ext>
            </a:extLst>
          </p:cNvPr>
          <p:cNvSpPr txBox="1"/>
          <p:nvPr/>
        </p:nvSpPr>
        <p:spPr>
          <a:xfrm>
            <a:off x="6458478" y="5544445"/>
            <a:ext cx="23374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8800">
                <a:solidFill>
                  <a:srgbClr val="FA830B"/>
                </a:solidFill>
                <a:latin typeface="Brandon Grotesque Black" panose="020B0A03020203060202" pitchFamily="34" charset="0"/>
              </a:rPr>
              <a:t>SEN</a:t>
            </a:r>
            <a:endParaRPr lang="es-CL" sz="4800">
              <a:solidFill>
                <a:srgbClr val="FA830B"/>
              </a:solidFill>
              <a:latin typeface="Brandon Grotesque Light" panose="020B03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4000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5" grpId="0"/>
      <p:bldP spid="36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F02FF3C-48D8-4CD7-B85B-E36D91E9A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06"/>
          <a:stretch/>
        </p:blipFill>
        <p:spPr>
          <a:xfrm>
            <a:off x="0" y="-107993"/>
            <a:ext cx="12192000" cy="12614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2A81BC8-FF99-4E20-8ED7-6FBA47595105}"/>
              </a:ext>
            </a:extLst>
          </p:cNvPr>
          <p:cNvSpPr txBox="1">
            <a:spLocks noChangeArrowheads="1"/>
          </p:cNvSpPr>
          <p:nvPr/>
        </p:nvSpPr>
        <p:spPr>
          <a:xfrm>
            <a:off x="711200" y="1231566"/>
            <a:ext cx="10533826" cy="143574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CL" sz="2400" b="1" kern="1200" baseline="0" dirty="0">
                <a:solidFill>
                  <a:srgbClr val="369F39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lvl="1" indent="-360045" algn="just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ES_tradnl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Nos encontramos en un </a:t>
            </a:r>
            <a:r>
              <a:rPr lang="es-ES_tradnl" b="1">
                <a:solidFill>
                  <a:srgbClr val="008000"/>
                </a:solidFill>
                <a:latin typeface="Brandon Grotesque Black"/>
              </a:rPr>
              <a:t>escenario de escasez hídrica </a:t>
            </a:r>
            <a:r>
              <a:rPr lang="es-ES_tradnl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que afecta a la población, al entorno y a todas las áreas productivas. </a:t>
            </a:r>
            <a:r>
              <a:rPr lang="es-ES_tradnl" b="1">
                <a:solidFill>
                  <a:srgbClr val="008000"/>
                </a:solidFill>
                <a:latin typeface="Brandon Grotesque Black"/>
              </a:rPr>
              <a:t>La generación eléctrica no es la excepción.</a:t>
            </a:r>
            <a:endParaRPr lang="es-ES" b="1">
              <a:solidFill>
                <a:srgbClr val="008000"/>
              </a:solidFill>
              <a:latin typeface="Brandon Grotesque Black"/>
            </a:endParaRPr>
          </a:p>
          <a:p>
            <a:pPr marL="360045" lvl="1" indent="-360045" algn="just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419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Los registros hidrometeorológicos de la zona norte, centro y sur de Chile muestran una </a:t>
            </a:r>
            <a:r>
              <a:rPr lang="es-419" b="1">
                <a:solidFill>
                  <a:srgbClr val="008000"/>
                </a:solidFill>
                <a:latin typeface="Brandon Grotesque Black"/>
              </a:rPr>
              <a:t>sostenida escasez de precipitaciones por más de una década</a:t>
            </a:r>
            <a:r>
              <a:rPr lang="es-419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 (</a:t>
            </a:r>
            <a:r>
              <a:rPr lang="es-419" err="1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megasequía</a:t>
            </a:r>
            <a:r>
              <a:rPr lang="es-419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).</a:t>
            </a: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just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just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just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just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just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just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just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just">
              <a:spcBef>
                <a:spcPts val="0"/>
              </a:spcBef>
              <a:spcAft>
                <a:spcPts val="600"/>
              </a:spcAft>
              <a:defRPr/>
            </a:pPr>
            <a:endParaRPr lang="es-ES">
              <a:solidFill>
                <a:schemeClr val="bg2">
                  <a:lumMod val="25000"/>
                </a:schemeClr>
              </a:solidFill>
              <a:highlight>
                <a:srgbClr val="FFFF00"/>
              </a:highlight>
              <a:latin typeface="Brandon Grotesque Black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916CBF-3091-4FAF-83C3-52D1293FC378}"/>
              </a:ext>
            </a:extLst>
          </p:cNvPr>
          <p:cNvSpPr txBox="1"/>
          <p:nvPr/>
        </p:nvSpPr>
        <p:spPr>
          <a:xfrm>
            <a:off x="568903" y="424861"/>
            <a:ext cx="60094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000" b="1">
                <a:solidFill>
                  <a:schemeClr val="bg1"/>
                </a:solidFill>
                <a:latin typeface="Brandon Grotesque Medium" panose="020B0603020203060202" pitchFamily="34" charset="0"/>
              </a:rPr>
              <a:t>Escenario hídrico y energético actual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733C93C5-D6C8-4C3B-BD2E-F21661B082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3121550"/>
              </p:ext>
            </p:extLst>
          </p:nvPr>
        </p:nvGraphicFramePr>
        <p:xfrm>
          <a:off x="1776000" y="2653139"/>
          <a:ext cx="8640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53C82002-E76C-466C-A968-B0844B68CB6A}"/>
              </a:ext>
            </a:extLst>
          </p:cNvPr>
          <p:cNvSpPr txBox="1"/>
          <p:nvPr/>
        </p:nvSpPr>
        <p:spPr>
          <a:xfrm>
            <a:off x="3775336" y="6560319"/>
            <a:ext cx="5439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000" b="1">
                <a:solidFill>
                  <a:schemeClr val="bg2">
                    <a:lumMod val="25000"/>
                  </a:schemeClr>
                </a:solidFill>
              </a:rPr>
              <a:t>Fuente: https://dga.mop.gob.cl/productosyservicios/informacionhidrologica/Paginas/default.aspx</a:t>
            </a: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7EDA0141-EF66-43AF-64CD-CB4B06D5326F}"/>
              </a:ext>
            </a:extLst>
          </p:cNvPr>
          <p:cNvCxnSpPr>
            <a:cxnSpLocks/>
          </p:cNvCxnSpPr>
          <p:nvPr/>
        </p:nvCxnSpPr>
        <p:spPr>
          <a:xfrm>
            <a:off x="2712028" y="4385829"/>
            <a:ext cx="7374947" cy="814821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8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CC398158-ED36-4434-9253-5C327BB16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06"/>
          <a:stretch/>
        </p:blipFill>
        <p:spPr>
          <a:xfrm>
            <a:off x="0" y="-107993"/>
            <a:ext cx="12192000" cy="12614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F916CBF-3091-4FAF-83C3-52D1293FC378}"/>
              </a:ext>
            </a:extLst>
          </p:cNvPr>
          <p:cNvSpPr txBox="1"/>
          <p:nvPr/>
        </p:nvSpPr>
        <p:spPr>
          <a:xfrm>
            <a:off x="568903" y="424861"/>
            <a:ext cx="8660961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CL" sz="3000" b="1">
                <a:solidFill>
                  <a:schemeClr val="bg1"/>
                </a:solidFill>
                <a:latin typeface="Brandon Grotesque Medium" panose="020B0603020203060202" pitchFamily="34" charset="0"/>
              </a:rPr>
              <a:t>Escenario energético actual y rol Complejo </a:t>
            </a:r>
            <a:r>
              <a:rPr lang="es-CL" sz="3000" b="1" err="1">
                <a:solidFill>
                  <a:schemeClr val="bg1"/>
                </a:solidFill>
                <a:latin typeface="Brandon Grotesque Medium" panose="020B0603020203060202" pitchFamily="34" charset="0"/>
              </a:rPr>
              <a:t>Nehuenco</a:t>
            </a:r>
            <a:endParaRPr lang="es-CL" sz="3000" b="1">
              <a:solidFill>
                <a:schemeClr val="bg1"/>
              </a:solidFill>
              <a:latin typeface="Brandon Grotesque Medium" panose="020B0603020203060202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D8D035C-82A2-4DFD-9383-5CCE9D5801D0}"/>
              </a:ext>
            </a:extLst>
          </p:cNvPr>
          <p:cNvSpPr txBox="1">
            <a:spLocks noChangeArrowheads="1"/>
          </p:cNvSpPr>
          <p:nvPr/>
        </p:nvSpPr>
        <p:spPr>
          <a:xfrm>
            <a:off x="568902" y="1176677"/>
            <a:ext cx="11132781" cy="154554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CL" sz="2400" b="1" kern="1200" baseline="0" dirty="0">
                <a:solidFill>
                  <a:srgbClr val="369F39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-355600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ES_tradnl" sz="2200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Las centrales ERFV (especialmente fotovoltaicas y eólicas) </a:t>
            </a:r>
            <a:r>
              <a:rPr lang="es-ES_tradnl" sz="2200" b="1">
                <a:solidFill>
                  <a:srgbClr val="008000"/>
                </a:solidFill>
                <a:latin typeface="Brandon Grotesque Black"/>
              </a:rPr>
              <a:t>no operan las 24 horas</a:t>
            </a:r>
            <a:r>
              <a:rPr lang="es-ES_tradnl" sz="2200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.</a:t>
            </a:r>
          </a:p>
          <a:p>
            <a:pPr marL="355600" lvl="1" indent="-355600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ES_tradnl" sz="2200" b="1">
                <a:solidFill>
                  <a:srgbClr val="008000"/>
                </a:solidFill>
                <a:latin typeface="Brandon Grotesque Black"/>
              </a:rPr>
              <a:t>Dificultad para transportar </a:t>
            </a:r>
            <a:r>
              <a:rPr lang="es-ES_tradnl" sz="2200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la energía renovable generada en el norte, al centro y sur del país.</a:t>
            </a:r>
          </a:p>
          <a:p>
            <a:pPr marL="355600" lvl="1" indent="-355600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ES_tradnl" sz="2200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En contexto de escasez hídrica, </a:t>
            </a:r>
            <a:r>
              <a:rPr lang="es-ES_tradnl" sz="2200" b="1">
                <a:solidFill>
                  <a:srgbClr val="008000"/>
                </a:solidFill>
                <a:latin typeface="Brandon Grotesque Black"/>
              </a:rPr>
              <a:t>las centrales de BASE</a:t>
            </a:r>
            <a:r>
              <a:rPr lang="es-ES_tradnl" sz="2200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 cobran mayor importancia y deben mantenerse disponibles para la operación.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CF2F6C7F-F6B8-4103-B8CE-D795B5DDB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437" y="3424922"/>
            <a:ext cx="4268756" cy="22821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0EA62A6-C71C-46E2-BF29-F5D2FEA0EDC7}"/>
              </a:ext>
            </a:extLst>
          </p:cNvPr>
          <p:cNvGrpSpPr/>
          <p:nvPr/>
        </p:nvGrpSpPr>
        <p:grpSpPr>
          <a:xfrm>
            <a:off x="91512" y="3043545"/>
            <a:ext cx="7113604" cy="3562061"/>
            <a:chOff x="91512" y="3043545"/>
            <a:chExt cx="7113604" cy="3562061"/>
          </a:xfrm>
        </p:grpSpPr>
        <p:sp>
          <p:nvSpPr>
            <p:cNvPr id="12" name="object 38">
              <a:extLst>
                <a:ext uri="{FF2B5EF4-FFF2-40B4-BE49-F238E27FC236}">
                  <a16:creationId xmlns:a16="http://schemas.microsoft.com/office/drawing/2014/main" id="{C815645A-C229-43C9-975F-50247708A8CD}"/>
                </a:ext>
              </a:extLst>
            </p:cNvPr>
            <p:cNvSpPr txBox="1"/>
            <p:nvPr/>
          </p:nvSpPr>
          <p:spPr>
            <a:xfrm>
              <a:off x="1475692" y="3043545"/>
              <a:ext cx="5190589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algn="just"/>
              <a:r>
                <a:rPr sz="1400" b="1" u="sng" err="1">
                  <a:solidFill>
                    <a:srgbClr val="002060"/>
                  </a:solidFill>
                  <a:latin typeface="Trebuchet MS"/>
                </a:rPr>
                <a:t>Esquema</a:t>
              </a:r>
              <a:r>
                <a:rPr sz="1400" b="1" u="sng">
                  <a:solidFill>
                    <a:srgbClr val="002060"/>
                  </a:solidFill>
                  <a:latin typeface="Trebuchet MS"/>
                </a:rPr>
                <a:t> </a:t>
              </a:r>
              <a:r>
                <a:rPr lang="es-419" sz="1400" b="1" u="sng">
                  <a:solidFill>
                    <a:srgbClr val="002060"/>
                  </a:solidFill>
                  <a:latin typeface="Trebuchet MS"/>
                </a:rPr>
                <a:t>de </a:t>
              </a:r>
              <a:r>
                <a:rPr sz="1400" b="1" u="sng" err="1">
                  <a:solidFill>
                    <a:srgbClr val="002060"/>
                  </a:solidFill>
                  <a:latin typeface="Trebuchet MS"/>
                </a:rPr>
                <a:t>despacho</a:t>
              </a:r>
              <a:r>
                <a:rPr sz="1400" b="1" u="sng">
                  <a:solidFill>
                    <a:srgbClr val="002060"/>
                  </a:solidFill>
                  <a:latin typeface="Trebuchet MS"/>
                </a:rPr>
                <a:t> de </a:t>
              </a:r>
              <a:r>
                <a:rPr lang="es-419" sz="1400" b="1" u="sng">
                  <a:solidFill>
                    <a:srgbClr val="002060"/>
                  </a:solidFill>
                  <a:latin typeface="Trebuchet MS"/>
                </a:rPr>
                <a:t>las </a:t>
              </a:r>
              <a:r>
                <a:rPr lang="es-ES" sz="1400" b="1" u="sng">
                  <a:solidFill>
                    <a:srgbClr val="002060"/>
                  </a:solidFill>
                  <a:latin typeface="Trebuchet MS"/>
                </a:rPr>
                <a:t>Centrales por tecnología</a:t>
              </a:r>
              <a:endParaRPr sz="1400" b="1" u="sng">
                <a:solidFill>
                  <a:srgbClr val="002060"/>
                </a:solidFill>
                <a:latin typeface="Trebuchet MS"/>
              </a:endParaRPr>
            </a:p>
          </p:txBody>
        </p:sp>
        <p:sp>
          <p:nvSpPr>
            <p:cNvPr id="14" name="object 38">
              <a:extLst>
                <a:ext uri="{FF2B5EF4-FFF2-40B4-BE49-F238E27FC236}">
                  <a16:creationId xmlns:a16="http://schemas.microsoft.com/office/drawing/2014/main" id="{4E3A3526-C380-43AA-90B5-987EB0451F84}"/>
                </a:ext>
              </a:extLst>
            </p:cNvPr>
            <p:cNvSpPr txBox="1"/>
            <p:nvPr/>
          </p:nvSpPr>
          <p:spPr>
            <a:xfrm>
              <a:off x="91512" y="3732673"/>
              <a:ext cx="1092884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algn="r"/>
              <a:r>
                <a:rPr lang="es-CL" sz="1050">
                  <a:solidFill>
                    <a:schemeClr val="tx2"/>
                  </a:solidFill>
                  <a:latin typeface="Calibri"/>
                  <a:cs typeface="Calibri"/>
                </a:rPr>
                <a:t>Costo de la energía</a:t>
              </a:r>
            </a:p>
            <a:p>
              <a:pPr marL="9525" algn="r"/>
              <a:r>
                <a:rPr lang="es-CL" sz="1050" b="1">
                  <a:solidFill>
                    <a:schemeClr val="tx2"/>
                  </a:solidFill>
                  <a:latin typeface="Calibri"/>
                  <a:cs typeface="Calibri"/>
                </a:rPr>
                <a:t>(USD/</a:t>
              </a:r>
              <a:r>
                <a:rPr lang="es-CL" sz="1050" b="1" err="1">
                  <a:solidFill>
                    <a:schemeClr val="tx2"/>
                  </a:solidFill>
                  <a:latin typeface="Calibri"/>
                  <a:cs typeface="Calibri"/>
                </a:rPr>
                <a:t>MWh</a:t>
              </a:r>
              <a:r>
                <a:rPr lang="es-CL" sz="1050" b="1">
                  <a:solidFill>
                    <a:schemeClr val="tx2"/>
                  </a:solidFill>
                  <a:latin typeface="Calibri"/>
                  <a:cs typeface="Calibri"/>
                </a:rPr>
                <a:t>)</a:t>
              </a:r>
              <a:endParaRPr sz="1050">
                <a:solidFill>
                  <a:schemeClr val="tx2"/>
                </a:solidFill>
                <a:latin typeface="Calibri"/>
                <a:cs typeface="Calibri"/>
              </a:endParaRPr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CAAED7E9-1CB2-432E-86B7-D1AB206ADB06}"/>
                </a:ext>
              </a:extLst>
            </p:cNvPr>
            <p:cNvGrpSpPr/>
            <p:nvPr/>
          </p:nvGrpSpPr>
          <p:grpSpPr>
            <a:xfrm>
              <a:off x="669905" y="4024726"/>
              <a:ext cx="6535211" cy="2580880"/>
              <a:chOff x="429501" y="3824925"/>
              <a:chExt cx="7632229" cy="3074792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E3E22E5F-96C2-4576-AA96-2C36D43B03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0" t="43691" r="34115" b="16099"/>
              <a:stretch/>
            </p:blipFill>
            <p:spPr>
              <a:xfrm>
                <a:off x="429501" y="3908286"/>
                <a:ext cx="7512148" cy="275726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</p:pic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FD3F6BBE-6E23-4FD1-9BF1-0AA9284F64BB}"/>
                  </a:ext>
                </a:extLst>
              </p:cNvPr>
              <p:cNvGrpSpPr/>
              <p:nvPr/>
            </p:nvGrpSpPr>
            <p:grpSpPr>
              <a:xfrm>
                <a:off x="834122" y="3824925"/>
                <a:ext cx="7227608" cy="2532184"/>
                <a:chOff x="815082" y="2991217"/>
                <a:chExt cx="7227608" cy="2532184"/>
              </a:xfrm>
            </p:grpSpPr>
            <p:grpSp>
              <p:nvGrpSpPr>
                <p:cNvPr id="19" name="Grupo 18">
                  <a:extLst>
                    <a:ext uri="{FF2B5EF4-FFF2-40B4-BE49-F238E27FC236}">
                      <a16:creationId xmlns:a16="http://schemas.microsoft.com/office/drawing/2014/main" id="{1B920BFD-5CF0-4681-996B-3F266BC43ECD}"/>
                    </a:ext>
                  </a:extLst>
                </p:cNvPr>
                <p:cNvGrpSpPr/>
                <p:nvPr/>
              </p:nvGrpSpPr>
              <p:grpSpPr>
                <a:xfrm>
                  <a:off x="815082" y="2991217"/>
                  <a:ext cx="7227608" cy="2532184"/>
                  <a:chOff x="815082" y="2991217"/>
                  <a:chExt cx="7227608" cy="2532184"/>
                </a:xfrm>
              </p:grpSpPr>
              <p:pic>
                <p:nvPicPr>
                  <p:cNvPr id="21" name="Imagen 20">
                    <a:extLst>
                      <a:ext uri="{FF2B5EF4-FFF2-40B4-BE49-F238E27FC236}">
                        <a16:creationId xmlns:a16="http://schemas.microsoft.com/office/drawing/2014/main" id="{73F8AE45-8726-4CD3-8806-36BEBB0073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39" t="43281" r="34000" b="19791"/>
                  <a:stretch/>
                </p:blipFill>
                <p:spPr>
                  <a:xfrm>
                    <a:off x="880609" y="2991217"/>
                    <a:ext cx="7113523" cy="2532184"/>
                  </a:xfrm>
                  <a:prstGeom prst="rect">
                    <a:avLst/>
                  </a:prstGeom>
                </p:spPr>
              </p:pic>
              <p:sp>
                <p:nvSpPr>
                  <p:cNvPr id="22" name="object 41">
                    <a:extLst>
                      <a:ext uri="{FF2B5EF4-FFF2-40B4-BE49-F238E27FC236}">
                        <a16:creationId xmlns:a16="http://schemas.microsoft.com/office/drawing/2014/main" id="{BEE38723-5797-4DB1-A108-B75E7851C4A3}"/>
                      </a:ext>
                    </a:extLst>
                  </p:cNvPr>
                  <p:cNvSpPr txBox="1"/>
                  <p:nvPr/>
                </p:nvSpPr>
                <p:spPr>
                  <a:xfrm>
                    <a:off x="6784119" y="3056046"/>
                    <a:ext cx="1258571" cy="192506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9525" algn="ctr"/>
                    <a:r>
                      <a:rPr sz="1050" b="1" spc="-4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Motor</a:t>
                    </a:r>
                    <a:r>
                      <a:rPr sz="1050" b="1" spc="-75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 </a:t>
                    </a:r>
                    <a:r>
                      <a:rPr sz="1050" b="1" spc="-4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Diesel</a:t>
                    </a:r>
                    <a:endParaRPr sz="1050">
                      <a:solidFill>
                        <a:schemeClr val="bg1"/>
                      </a:solidFill>
                      <a:latin typeface="+mj-lt"/>
                      <a:cs typeface="Calibri"/>
                    </a:endParaRPr>
                  </a:p>
                </p:txBody>
              </p:sp>
              <p:sp>
                <p:nvSpPr>
                  <p:cNvPr id="23" name="object 42">
                    <a:extLst>
                      <a:ext uri="{FF2B5EF4-FFF2-40B4-BE49-F238E27FC236}">
                        <a16:creationId xmlns:a16="http://schemas.microsoft.com/office/drawing/2014/main" id="{DA03C7B6-3601-44CE-ACAF-023B4925ABFF}"/>
                      </a:ext>
                    </a:extLst>
                  </p:cNvPr>
                  <p:cNvSpPr txBox="1"/>
                  <p:nvPr/>
                </p:nvSpPr>
                <p:spPr>
                  <a:xfrm>
                    <a:off x="3230454" y="4506824"/>
                    <a:ext cx="730251" cy="192506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9525" algn="ctr"/>
                    <a:r>
                      <a:rPr sz="1050" b="1" spc="-4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CC-GNL</a:t>
                    </a:r>
                    <a:endParaRPr sz="1050">
                      <a:solidFill>
                        <a:schemeClr val="bg1"/>
                      </a:solidFill>
                      <a:latin typeface="+mj-lt"/>
                      <a:cs typeface="Calibri"/>
                    </a:endParaRPr>
                  </a:p>
                </p:txBody>
              </p:sp>
              <p:sp>
                <p:nvSpPr>
                  <p:cNvPr id="24" name="object 43">
                    <a:extLst>
                      <a:ext uri="{FF2B5EF4-FFF2-40B4-BE49-F238E27FC236}">
                        <a16:creationId xmlns:a16="http://schemas.microsoft.com/office/drawing/2014/main" id="{450FBCD7-BB6E-4C5E-A3DE-26A476BEA587}"/>
                      </a:ext>
                    </a:extLst>
                  </p:cNvPr>
                  <p:cNvSpPr txBox="1"/>
                  <p:nvPr/>
                </p:nvSpPr>
                <p:spPr>
                  <a:xfrm>
                    <a:off x="2141930" y="4814461"/>
                    <a:ext cx="966990" cy="214447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9525" algn="ctr"/>
                    <a:r>
                      <a:rPr sz="1050" b="1" spc="-4" err="1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Carbón</a:t>
                    </a:r>
                    <a:endParaRPr sz="1050">
                      <a:solidFill>
                        <a:schemeClr val="bg1"/>
                      </a:solidFill>
                      <a:latin typeface="+mj-lt"/>
                      <a:cs typeface="Calibri"/>
                    </a:endParaRPr>
                  </a:p>
                </p:txBody>
              </p:sp>
              <p:sp>
                <p:nvSpPr>
                  <p:cNvPr id="25" name="object 44">
                    <a:extLst>
                      <a:ext uri="{FF2B5EF4-FFF2-40B4-BE49-F238E27FC236}">
                        <a16:creationId xmlns:a16="http://schemas.microsoft.com/office/drawing/2014/main" id="{0C187B0A-D17A-4A4B-B307-7375C1C41DF1}"/>
                      </a:ext>
                    </a:extLst>
                  </p:cNvPr>
                  <p:cNvSpPr txBox="1"/>
                  <p:nvPr/>
                </p:nvSpPr>
                <p:spPr>
                  <a:xfrm>
                    <a:off x="815082" y="5209883"/>
                    <a:ext cx="1429464" cy="31182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sz="1050" b="1" spc="-4" err="1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Hidroelectricidad</a:t>
                    </a:r>
                    <a:endParaRPr sz="1050">
                      <a:solidFill>
                        <a:schemeClr val="bg1"/>
                      </a:solidFill>
                      <a:latin typeface="+mj-lt"/>
                      <a:cs typeface="Calibri"/>
                    </a:endParaRP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sz="1050" b="1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+</a:t>
                    </a:r>
                    <a:r>
                      <a:rPr sz="1050" b="1" spc="-79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 </a:t>
                    </a:r>
                    <a:r>
                      <a:rPr sz="1050" b="1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ERNC</a:t>
                    </a:r>
                    <a:endParaRPr sz="1050">
                      <a:solidFill>
                        <a:schemeClr val="bg1"/>
                      </a:solidFill>
                      <a:latin typeface="+mj-lt"/>
                      <a:cs typeface="Calibri"/>
                    </a:endParaRPr>
                  </a:p>
                </p:txBody>
              </p:sp>
              <p:sp>
                <p:nvSpPr>
                  <p:cNvPr id="26" name="object 45">
                    <a:extLst>
                      <a:ext uri="{FF2B5EF4-FFF2-40B4-BE49-F238E27FC236}">
                        <a16:creationId xmlns:a16="http://schemas.microsoft.com/office/drawing/2014/main" id="{2FB6BCCD-164A-4146-8AB5-C6D08057D913}"/>
                      </a:ext>
                    </a:extLst>
                  </p:cNvPr>
                  <p:cNvSpPr txBox="1"/>
                  <p:nvPr/>
                </p:nvSpPr>
                <p:spPr>
                  <a:xfrm>
                    <a:off x="6034091" y="3433650"/>
                    <a:ext cx="984251" cy="192506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9525" algn="ctr"/>
                    <a:r>
                      <a:rPr sz="1050" b="1" spc="-4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CA</a:t>
                    </a:r>
                    <a:r>
                      <a:rPr sz="1050" b="1" spc="-71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 </a:t>
                    </a:r>
                    <a:r>
                      <a:rPr sz="1050" b="1" spc="-4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-Diésel</a:t>
                    </a:r>
                    <a:endParaRPr sz="1050">
                      <a:solidFill>
                        <a:schemeClr val="bg1"/>
                      </a:solidFill>
                      <a:latin typeface="+mj-lt"/>
                      <a:cs typeface="Calibri"/>
                    </a:endParaRPr>
                  </a:p>
                </p:txBody>
              </p:sp>
              <p:sp>
                <p:nvSpPr>
                  <p:cNvPr id="27" name="object 46">
                    <a:extLst>
                      <a:ext uri="{FF2B5EF4-FFF2-40B4-BE49-F238E27FC236}">
                        <a16:creationId xmlns:a16="http://schemas.microsoft.com/office/drawing/2014/main" id="{9AAD03F7-E153-45F7-8024-59EC1DA1F5AC}"/>
                      </a:ext>
                    </a:extLst>
                  </p:cNvPr>
                  <p:cNvSpPr txBox="1"/>
                  <p:nvPr/>
                </p:nvSpPr>
                <p:spPr>
                  <a:xfrm>
                    <a:off x="5130155" y="3894582"/>
                    <a:ext cx="745491" cy="192506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9525" algn="ctr"/>
                    <a:r>
                      <a:rPr sz="1050" b="1" spc="-4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C</a:t>
                    </a:r>
                    <a:r>
                      <a:rPr sz="1050" b="1" spc="-19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A</a:t>
                    </a:r>
                    <a:r>
                      <a:rPr sz="1050" b="1" spc="-4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-GNL</a:t>
                    </a:r>
                    <a:endParaRPr sz="1050">
                      <a:solidFill>
                        <a:schemeClr val="bg1"/>
                      </a:solidFill>
                      <a:latin typeface="+mj-lt"/>
                      <a:cs typeface="Calibri"/>
                    </a:endParaRPr>
                  </a:p>
                </p:txBody>
              </p:sp>
              <p:sp>
                <p:nvSpPr>
                  <p:cNvPr id="28" name="object 47">
                    <a:extLst>
                      <a:ext uri="{FF2B5EF4-FFF2-40B4-BE49-F238E27FC236}">
                        <a16:creationId xmlns:a16="http://schemas.microsoft.com/office/drawing/2014/main" id="{0195C5E9-D642-45F3-9DD6-4D517D036CD1}"/>
                      </a:ext>
                    </a:extLst>
                  </p:cNvPr>
                  <p:cNvSpPr txBox="1"/>
                  <p:nvPr/>
                </p:nvSpPr>
                <p:spPr>
                  <a:xfrm>
                    <a:off x="4114676" y="4150438"/>
                    <a:ext cx="915034" cy="192506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9525" algn="ctr"/>
                    <a:r>
                      <a:rPr sz="1050" b="1" spc="-4">
                        <a:solidFill>
                          <a:schemeClr val="bg1"/>
                        </a:solidFill>
                        <a:latin typeface="+mj-lt"/>
                        <a:cs typeface="Calibri"/>
                      </a:rPr>
                      <a:t>CC-Diésel</a:t>
                    </a:r>
                    <a:endParaRPr sz="1050">
                      <a:solidFill>
                        <a:schemeClr val="bg1"/>
                      </a:solidFill>
                      <a:latin typeface="+mj-lt"/>
                      <a:cs typeface="Calibri"/>
                    </a:endParaRPr>
                  </a:p>
                </p:txBody>
              </p:sp>
            </p:grpSp>
            <p:pic>
              <p:nvPicPr>
                <p:cNvPr id="20" name="Imagen 19">
                  <a:extLst>
                    <a:ext uri="{FF2B5EF4-FFF2-40B4-BE49-F238E27FC236}">
                      <a16:creationId xmlns:a16="http://schemas.microsoft.com/office/drawing/2014/main" id="{F4A88988-9C97-4F35-931F-3FE54C0618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385" t="45948" r="41615" b="21022"/>
                <a:stretch/>
              </p:blipFill>
              <p:spPr>
                <a:xfrm>
                  <a:off x="1975129" y="3204778"/>
                  <a:ext cx="5120639" cy="2032127"/>
                </a:xfrm>
                <a:prstGeom prst="rect">
                  <a:avLst/>
                </a:prstGeom>
              </p:spPr>
            </p:pic>
          </p:grpSp>
          <p:sp>
            <p:nvSpPr>
              <p:cNvPr id="18" name="object 37">
                <a:extLst>
                  <a:ext uri="{FF2B5EF4-FFF2-40B4-BE49-F238E27FC236}">
                    <a16:creationId xmlns:a16="http://schemas.microsoft.com/office/drawing/2014/main" id="{A2E51A16-E9AD-4D11-9593-589036918E26}"/>
                  </a:ext>
                </a:extLst>
              </p:cNvPr>
              <p:cNvSpPr txBox="1"/>
              <p:nvPr/>
            </p:nvSpPr>
            <p:spPr>
              <a:xfrm>
                <a:off x="6219041" y="6734713"/>
                <a:ext cx="1771651" cy="165004"/>
              </a:xfrm>
              <a:prstGeom prst="rect">
                <a:avLst/>
              </a:prstGeom>
              <a:ln>
                <a:noFill/>
                <a:prstDash val="dash"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9525" algn="ctr"/>
                <a:r>
                  <a:rPr sz="900" b="1" spc="-8">
                    <a:solidFill>
                      <a:schemeClr val="tx2"/>
                    </a:solidFill>
                    <a:latin typeface="Calibri"/>
                    <a:cs typeface="Calibri"/>
                  </a:rPr>
                  <a:t>DEMANDA</a:t>
                </a:r>
                <a:r>
                  <a:rPr sz="900" b="1" spc="-71">
                    <a:solidFill>
                      <a:schemeClr val="tx2"/>
                    </a:solidFill>
                    <a:latin typeface="Calibri"/>
                    <a:cs typeface="Calibri"/>
                  </a:rPr>
                  <a:t> </a:t>
                </a:r>
                <a:r>
                  <a:rPr sz="900" b="1">
                    <a:solidFill>
                      <a:schemeClr val="tx2"/>
                    </a:solidFill>
                    <a:latin typeface="Calibri"/>
                    <a:cs typeface="Calibri"/>
                  </a:rPr>
                  <a:t>(MWh)</a:t>
                </a:r>
                <a:endParaRPr sz="900">
                  <a:solidFill>
                    <a:schemeClr val="tx2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F9B15F2D-756B-4C9B-93CB-351186FC8429}"/>
                </a:ext>
              </a:extLst>
            </p:cNvPr>
            <p:cNvSpPr/>
            <p:nvPr/>
          </p:nvSpPr>
          <p:spPr>
            <a:xfrm>
              <a:off x="2701844" y="4648264"/>
              <a:ext cx="2009370" cy="10868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31" name="Flecha: curvada hacia arriba 30">
              <a:extLst>
                <a:ext uri="{FF2B5EF4-FFF2-40B4-BE49-F238E27FC236}">
                  <a16:creationId xmlns:a16="http://schemas.microsoft.com/office/drawing/2014/main" id="{5AE5163A-4C5D-4DE9-B402-394B9E2984A8}"/>
                </a:ext>
              </a:extLst>
            </p:cNvPr>
            <p:cNvSpPr/>
            <p:nvPr/>
          </p:nvSpPr>
          <p:spPr>
            <a:xfrm flipV="1">
              <a:off x="936857" y="3546302"/>
              <a:ext cx="5190589" cy="841644"/>
            </a:xfrm>
            <a:prstGeom prst="curvedUpArrow">
              <a:avLst>
                <a:gd name="adj1" fmla="val 25000"/>
                <a:gd name="adj2" fmla="val 53007"/>
                <a:gd name="adj3" fmla="val 2997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solidFill>
                  <a:schemeClr val="tx1"/>
                </a:solidFill>
              </a:endParaRPr>
            </a:p>
          </p:txBody>
        </p:sp>
        <p:sp>
          <p:nvSpPr>
            <p:cNvPr id="32" name="object 38">
              <a:extLst>
                <a:ext uri="{FF2B5EF4-FFF2-40B4-BE49-F238E27FC236}">
                  <a16:creationId xmlns:a16="http://schemas.microsoft.com/office/drawing/2014/main" id="{E47596B1-2132-4590-8B1E-F9739944E3D8}"/>
                </a:ext>
              </a:extLst>
            </p:cNvPr>
            <p:cNvSpPr txBox="1"/>
            <p:nvPr/>
          </p:nvSpPr>
          <p:spPr>
            <a:xfrm>
              <a:off x="3160087" y="4677735"/>
              <a:ext cx="1092884" cy="1615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algn="ctr"/>
              <a:r>
                <a:rPr lang="es-CL" sz="1050" b="1" err="1">
                  <a:solidFill>
                    <a:schemeClr val="bg1">
                      <a:lumMod val="85000"/>
                    </a:schemeClr>
                  </a:solidFill>
                  <a:latin typeface="Calibri"/>
                  <a:cs typeface="Calibri"/>
                </a:rPr>
                <a:t>Nehuenco</a:t>
              </a:r>
              <a:endParaRPr sz="1050" b="1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8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E5BC3B1-66DC-4774-A7A4-D783387C1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06"/>
          <a:stretch/>
        </p:blipFill>
        <p:spPr>
          <a:xfrm>
            <a:off x="0" y="-107993"/>
            <a:ext cx="12192000" cy="12614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EF34E65-506A-4BF3-9CB1-A3DE7E460676}"/>
              </a:ext>
            </a:extLst>
          </p:cNvPr>
          <p:cNvSpPr txBox="1"/>
          <p:nvPr/>
        </p:nvSpPr>
        <p:spPr>
          <a:xfrm>
            <a:off x="568903" y="1110052"/>
            <a:ext cx="11490036" cy="1249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lvl="1" indent="-355600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ES_tradnl" sz="2200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Nehuenco opera con Gas Natural o Diésel, de acuerdo a </a:t>
            </a:r>
            <a:r>
              <a:rPr lang="es-ES_tradnl" sz="2200" b="1">
                <a:solidFill>
                  <a:srgbClr val="008000"/>
                </a:solidFill>
                <a:latin typeface="Brandon Grotesque Black"/>
              </a:rPr>
              <a:t>instrucciones de la autoridad, a través del Coordinador Eléctrico Nacional</a:t>
            </a:r>
            <a:r>
              <a:rPr lang="es-ES_tradnl" sz="2200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 (CEN).</a:t>
            </a:r>
          </a:p>
          <a:p>
            <a:pPr marL="355600" lvl="1" indent="-355600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ES" sz="2200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El Complejo aportó cerca del </a:t>
            </a:r>
            <a:r>
              <a:rPr lang="es-ES" sz="2200" b="1">
                <a:solidFill>
                  <a:srgbClr val="008000"/>
                </a:solidFill>
                <a:latin typeface="Brandon Grotesque Black"/>
              </a:rPr>
              <a:t>4,5% del suministro eléctrico nacional </a:t>
            </a:r>
            <a:r>
              <a:rPr lang="es-ES" sz="2200">
                <a:solidFill>
                  <a:schemeClr val="bg2">
                    <a:lumMod val="25000"/>
                  </a:schemeClr>
                </a:solidFill>
                <a:latin typeface="Brandon Grotesque Black"/>
              </a:rPr>
              <a:t>durante el 2021. </a:t>
            </a:r>
            <a:endParaRPr lang="es-ES" sz="2200">
              <a:solidFill>
                <a:srgbClr val="FF0000"/>
              </a:solidFill>
              <a:latin typeface="Brandon Grotesque Black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6060A3-7D7E-49A0-9821-74197F2F3B6C}"/>
              </a:ext>
            </a:extLst>
          </p:cNvPr>
          <p:cNvSpPr txBox="1"/>
          <p:nvPr/>
        </p:nvSpPr>
        <p:spPr>
          <a:xfrm>
            <a:off x="568903" y="435135"/>
            <a:ext cx="866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000" b="1">
                <a:solidFill>
                  <a:schemeClr val="bg1"/>
                </a:solidFill>
                <a:latin typeface="Brandon Grotesque Medium" panose="020B0603020203060202" pitchFamily="34" charset="0"/>
              </a:rPr>
              <a:t>Escenario energético actual y rol Complejo </a:t>
            </a:r>
            <a:r>
              <a:rPr lang="es-CL" sz="3000" b="1" err="1">
                <a:solidFill>
                  <a:schemeClr val="bg1"/>
                </a:solidFill>
                <a:latin typeface="Brandon Grotesque Medium" panose="020B0603020203060202" pitchFamily="34" charset="0"/>
              </a:rPr>
              <a:t>Nehuenco</a:t>
            </a:r>
            <a:endParaRPr lang="es-CL" sz="3000" b="1">
              <a:solidFill>
                <a:schemeClr val="bg1"/>
              </a:solidFill>
              <a:latin typeface="Brandon Grotesque Medium" panose="020B0603020203060202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266176B-728C-4902-8B48-8BF70D96F3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060391"/>
              </p:ext>
            </p:extLst>
          </p:nvPr>
        </p:nvGraphicFramePr>
        <p:xfrm>
          <a:off x="1096545" y="2493989"/>
          <a:ext cx="10526552" cy="4116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4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object 37"/>
          <p:cNvSpPr txBox="1"/>
          <p:nvPr/>
        </p:nvSpPr>
        <p:spPr>
          <a:xfrm>
            <a:off x="832712" y="3309413"/>
            <a:ext cx="2283022" cy="832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lang="es-CL" sz="6600" b="1" spc="90">
                <a:solidFill>
                  <a:srgbClr val="FFFFFF"/>
                </a:solidFill>
                <a:cs typeface="Calibri"/>
              </a:rPr>
              <a:t>AGUA</a:t>
            </a:r>
            <a:endParaRPr sz="66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37"/>
          <p:cNvSpPr txBox="1"/>
          <p:nvPr/>
        </p:nvSpPr>
        <p:spPr>
          <a:xfrm>
            <a:off x="4861355" y="3309413"/>
            <a:ext cx="2283022" cy="832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lang="es-CL" sz="6600" b="1" spc="90">
                <a:solidFill>
                  <a:srgbClr val="E6E6E6"/>
                </a:solidFill>
                <a:cs typeface="Calibri"/>
              </a:rPr>
              <a:t>AIRE</a:t>
            </a:r>
            <a:endParaRPr sz="6600">
              <a:solidFill>
                <a:srgbClr val="E6E6E6"/>
              </a:solidFill>
              <a:cs typeface="Calibri"/>
            </a:endParaRPr>
          </a:p>
        </p:txBody>
      </p:sp>
      <p:sp>
        <p:nvSpPr>
          <p:cNvPr id="5" name="object 37"/>
          <p:cNvSpPr txBox="1"/>
          <p:nvPr/>
        </p:nvSpPr>
        <p:spPr>
          <a:xfrm>
            <a:off x="8889999" y="3319576"/>
            <a:ext cx="2475217" cy="832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lang="es-CL" sz="6600" b="1" spc="90">
                <a:solidFill>
                  <a:srgbClr val="E6E6E6"/>
                </a:solidFill>
                <a:cs typeface="Calibri"/>
              </a:rPr>
              <a:t>RUIDO</a:t>
            </a:r>
            <a:endParaRPr sz="6600">
              <a:solidFill>
                <a:srgbClr val="E6E6E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79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"/>
            <a:ext cx="12192000" cy="6858000"/>
          </a:xfrm>
          <a:prstGeom prst="rect">
            <a:avLst/>
          </a:prstGeom>
        </p:spPr>
      </p:pic>
      <p:sp>
        <p:nvSpPr>
          <p:cNvPr id="10" name="object 37"/>
          <p:cNvSpPr txBox="1"/>
          <p:nvPr/>
        </p:nvSpPr>
        <p:spPr>
          <a:xfrm>
            <a:off x="649334" y="566185"/>
            <a:ext cx="3500104" cy="39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20"/>
              </a:lnSpc>
            </a:pPr>
            <a:r>
              <a:rPr lang="es-CL" sz="3000" b="1">
                <a:solidFill>
                  <a:srgbClr val="FFFFFF"/>
                </a:solidFill>
                <a:latin typeface="Brandon Grotesque Black"/>
                <a:cs typeface="Calibri Light"/>
              </a:rPr>
              <a:t>Recurso</a:t>
            </a:r>
            <a:r>
              <a:rPr lang="es-CL" sz="3000" b="1">
                <a:solidFill>
                  <a:prstClr val="black"/>
                </a:solidFill>
                <a:latin typeface="Brandon Grotesque Black"/>
                <a:cs typeface="Calibri Light"/>
              </a:rPr>
              <a:t> </a:t>
            </a:r>
            <a:r>
              <a:rPr lang="es-CL" sz="3000" b="1">
                <a:solidFill>
                  <a:schemeClr val="bg1"/>
                </a:solidFill>
                <a:latin typeface="Brandon Grotesque Black"/>
                <a:cs typeface="Calibri Light"/>
              </a:rPr>
              <a:t>Hídrico</a:t>
            </a:r>
            <a:endParaRPr sz="3000" b="1">
              <a:solidFill>
                <a:schemeClr val="bg1"/>
              </a:solidFill>
              <a:latin typeface="Brandon Grotesque Black"/>
              <a:cs typeface="Calibri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066800" y="1724297"/>
            <a:ext cx="5029200" cy="2455817"/>
            <a:chOff x="1071154" y="1658983"/>
            <a:chExt cx="5029200" cy="245581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6" t="24187" r="49964" b="39999"/>
            <a:stretch/>
          </p:blipFill>
          <p:spPr>
            <a:xfrm>
              <a:off x="1071154" y="1658983"/>
              <a:ext cx="5029200" cy="2455817"/>
            </a:xfrm>
            <a:prstGeom prst="rect">
              <a:avLst/>
            </a:prstGeom>
          </p:spPr>
        </p:pic>
        <p:sp>
          <p:nvSpPr>
            <p:cNvPr id="11" name="object 48"/>
            <p:cNvSpPr txBox="1"/>
            <p:nvPr/>
          </p:nvSpPr>
          <p:spPr>
            <a:xfrm>
              <a:off x="1824891" y="2078293"/>
              <a:ext cx="3509108" cy="14773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400" err="1">
                  <a:solidFill>
                    <a:srgbClr val="0080A7"/>
                  </a:solidFill>
                  <a:cs typeface="Calibri"/>
                </a:rPr>
                <a:t>Nehuenco</a:t>
              </a:r>
              <a:r>
                <a:rPr lang="es-CL" sz="2400">
                  <a:solidFill>
                    <a:srgbClr val="0080A7"/>
                  </a:solidFill>
                  <a:cs typeface="Calibri"/>
                </a:rPr>
                <a:t> necesita </a:t>
              </a:r>
              <a:r>
                <a:rPr lang="es-CL" sz="2400" b="1">
                  <a:solidFill>
                    <a:srgbClr val="0080A7"/>
                  </a:solidFill>
                  <a:cs typeface="Calibri"/>
                </a:rPr>
                <a:t>REFRIGERAR</a:t>
              </a:r>
              <a:r>
                <a:rPr lang="es-CL" sz="2400">
                  <a:solidFill>
                    <a:srgbClr val="0080A7"/>
                  </a:solidFill>
                  <a:cs typeface="Calibri"/>
                </a:rPr>
                <a:t> sus</a:t>
              </a:r>
            </a:p>
            <a:p>
              <a:pPr marL="12700" algn="ctr"/>
              <a:r>
                <a:rPr lang="es-CL" sz="2400" b="1">
                  <a:solidFill>
                    <a:srgbClr val="0080A7"/>
                  </a:solidFill>
                  <a:cs typeface="Calibri"/>
                </a:rPr>
                <a:t>Ciclos Combinados </a:t>
              </a:r>
              <a:r>
                <a:rPr lang="es-CL" sz="2400">
                  <a:solidFill>
                    <a:srgbClr val="0080A7"/>
                  </a:solidFill>
                  <a:cs typeface="Calibri"/>
                </a:rPr>
                <a:t>para la generación de energía</a:t>
              </a:r>
              <a:endParaRPr lang="es-CL" sz="2400" b="1">
                <a:solidFill>
                  <a:srgbClr val="0080A7"/>
                </a:solidFill>
                <a:cs typeface="Calibri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6217920" y="1685109"/>
            <a:ext cx="5590903" cy="2495005"/>
            <a:chOff x="6217920" y="1685109"/>
            <a:chExt cx="5590903" cy="2495005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1" t="24568" r="3142" b="39046"/>
            <a:stretch/>
          </p:blipFill>
          <p:spPr>
            <a:xfrm>
              <a:off x="6217920" y="1685109"/>
              <a:ext cx="5590903" cy="2495005"/>
            </a:xfrm>
            <a:prstGeom prst="rect">
              <a:avLst/>
            </a:prstGeom>
          </p:spPr>
        </p:pic>
        <p:sp>
          <p:nvSpPr>
            <p:cNvPr id="12" name="object 48"/>
            <p:cNvSpPr txBox="1"/>
            <p:nvPr/>
          </p:nvSpPr>
          <p:spPr>
            <a:xfrm>
              <a:off x="7093120" y="2248417"/>
              <a:ext cx="3618424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400">
                  <a:solidFill>
                    <a:srgbClr val="0080A7"/>
                  </a:solidFill>
                  <a:cs typeface="Calibri"/>
                </a:rPr>
                <a:t>Opera según lo que </a:t>
              </a:r>
              <a:r>
                <a:rPr lang="es-CL" sz="2400" b="1">
                  <a:solidFill>
                    <a:srgbClr val="0080A7"/>
                  </a:solidFill>
                  <a:cs typeface="Calibri"/>
                </a:rPr>
                <a:t>define el Coordinador Eléctrico Nacional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862148" y="3065869"/>
            <a:ext cx="5212081" cy="3435532"/>
            <a:chOff x="862148" y="3065869"/>
            <a:chExt cx="5212081" cy="3435532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9" t="44952" r="50071" b="4946"/>
            <a:stretch/>
          </p:blipFill>
          <p:spPr>
            <a:xfrm>
              <a:off x="862148" y="3065869"/>
              <a:ext cx="5212081" cy="3435532"/>
            </a:xfrm>
            <a:prstGeom prst="rect">
              <a:avLst/>
            </a:prstGeom>
          </p:spPr>
        </p:pic>
        <p:sp>
          <p:nvSpPr>
            <p:cNvPr id="13" name="object 48"/>
            <p:cNvSpPr txBox="1"/>
            <p:nvPr/>
          </p:nvSpPr>
          <p:spPr>
            <a:xfrm>
              <a:off x="2153503" y="4229637"/>
              <a:ext cx="2811212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400">
                  <a:solidFill>
                    <a:srgbClr val="0080A7"/>
                  </a:solidFill>
                  <a:cs typeface="Calibri"/>
                </a:rPr>
                <a:t>Dispone de </a:t>
              </a:r>
              <a:r>
                <a:rPr lang="es-CL" sz="2400" b="1">
                  <a:solidFill>
                    <a:srgbClr val="0080A7"/>
                  </a:solidFill>
                  <a:cs typeface="Calibri"/>
                </a:rPr>
                <a:t>pozos autorizados</a:t>
              </a:r>
              <a:r>
                <a:rPr lang="es-CL" sz="2400">
                  <a:solidFill>
                    <a:srgbClr val="0080A7"/>
                  </a:solidFill>
                  <a:cs typeface="Calibri"/>
                </a:rPr>
                <a:t> en sus terrenos</a:t>
              </a:r>
              <a:endParaRPr lang="es-CL" sz="3600" b="1">
                <a:solidFill>
                  <a:srgbClr val="0080A7"/>
                </a:solidFill>
                <a:cs typeface="Calibri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6348548" y="3304903"/>
            <a:ext cx="5251269" cy="2978331"/>
            <a:chOff x="6348548" y="3304903"/>
            <a:chExt cx="5251269" cy="2978331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70" t="48190" r="4858" b="8376"/>
            <a:stretch/>
          </p:blipFill>
          <p:spPr>
            <a:xfrm>
              <a:off x="6348548" y="3304903"/>
              <a:ext cx="5251269" cy="2978331"/>
            </a:xfrm>
            <a:prstGeom prst="rect">
              <a:avLst/>
            </a:prstGeom>
          </p:spPr>
        </p:pic>
        <p:sp>
          <p:nvSpPr>
            <p:cNvPr id="14" name="object 48"/>
            <p:cNvSpPr txBox="1"/>
            <p:nvPr/>
          </p:nvSpPr>
          <p:spPr>
            <a:xfrm>
              <a:off x="7023721" y="4229637"/>
              <a:ext cx="3745879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s-CL" sz="2400" b="1">
                  <a:solidFill>
                    <a:srgbClr val="0080A7"/>
                  </a:solidFill>
                  <a:cs typeface="Calibri"/>
                </a:rPr>
                <a:t>La sequía ha impactado</a:t>
              </a:r>
              <a:r>
                <a:rPr lang="es-CL" sz="2400">
                  <a:solidFill>
                    <a:srgbClr val="0080A7"/>
                  </a:solidFill>
                  <a:cs typeface="Calibri"/>
                </a:rPr>
                <a:t> los acuíferos, lo que ha </a:t>
              </a:r>
              <a:r>
                <a:rPr lang="es-CL" sz="2400" b="1">
                  <a:solidFill>
                    <a:srgbClr val="0080A7"/>
                  </a:solidFill>
                  <a:cs typeface="Calibri"/>
                </a:rPr>
                <a:t>afectado también a </a:t>
              </a:r>
              <a:r>
                <a:rPr lang="es-CL" sz="2400" b="1" err="1">
                  <a:solidFill>
                    <a:srgbClr val="0080A7"/>
                  </a:solidFill>
                  <a:cs typeface="Calibri"/>
                </a:rPr>
                <a:t>Nehuenco</a:t>
              </a:r>
              <a:endParaRPr lang="es-CL" sz="2400" b="1">
                <a:solidFill>
                  <a:srgbClr val="0080A7"/>
                </a:solidFill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7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6A93800-F38D-4F10-869F-60D50D8AA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06"/>
          <a:stretch/>
        </p:blipFill>
        <p:spPr>
          <a:xfrm>
            <a:off x="0" y="-107993"/>
            <a:ext cx="12192000" cy="12614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568903" y="488202"/>
            <a:ext cx="9663323" cy="34639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s-CL" sz="3000" b="1">
                <a:solidFill>
                  <a:schemeClr val="bg1"/>
                </a:solidFill>
                <a:latin typeface="Brandon Grotesque Bold" panose="020B0803020203060202"/>
              </a:rPr>
              <a:t>Demanda de agua de </a:t>
            </a:r>
            <a:r>
              <a:rPr lang="es-CL" sz="3000" b="1" err="1">
                <a:solidFill>
                  <a:schemeClr val="bg1"/>
                </a:solidFill>
                <a:latin typeface="Brandon Grotesque Bold" panose="020B0803020203060202"/>
              </a:rPr>
              <a:t>Nehuenco</a:t>
            </a:r>
            <a:endParaRPr lang="es-CL" sz="3000" b="1">
              <a:solidFill>
                <a:schemeClr val="bg1"/>
              </a:solidFill>
              <a:latin typeface="Brandon Grotesque Bold" panose="020B080302020306020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2A81BC8-FF99-4E20-8ED7-6FBA47595105}"/>
              </a:ext>
            </a:extLst>
          </p:cNvPr>
          <p:cNvSpPr txBox="1">
            <a:spLocks noChangeArrowheads="1"/>
          </p:cNvSpPr>
          <p:nvPr/>
        </p:nvSpPr>
        <p:spPr>
          <a:xfrm>
            <a:off x="361728" y="1833728"/>
            <a:ext cx="6189901" cy="301240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CL" sz="2400" b="1" kern="1200" baseline="0" dirty="0">
                <a:solidFill>
                  <a:srgbClr val="369F39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lvl="1" indent="-360045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419">
                <a:latin typeface="Brandon Grotesque Black"/>
                <a:cs typeface="Calibri"/>
              </a:rPr>
              <a:t>En promedio, el requerimiento de agua (2 unidades) a plena carga alcanza a 1.052 m</a:t>
            </a:r>
            <a:r>
              <a:rPr lang="es-419" baseline="30000">
                <a:latin typeface="Brandon Grotesque Black"/>
                <a:cs typeface="Calibri"/>
              </a:rPr>
              <a:t>3</a:t>
            </a:r>
            <a:r>
              <a:rPr lang="es-419">
                <a:latin typeface="Brandon Grotesque Black"/>
                <a:cs typeface="Calibri"/>
              </a:rPr>
              <a:t>/hora. </a:t>
            </a:r>
          </a:p>
          <a:p>
            <a:pPr marL="0" lvl="1" algn="l">
              <a:spcBef>
                <a:spcPts val="450"/>
              </a:spcBef>
              <a:spcAft>
                <a:spcPts val="600"/>
              </a:spcAft>
              <a:defRPr/>
            </a:pPr>
            <a:endParaRPr lang="es-ES" sz="500">
              <a:latin typeface="Brandon Grotesque Black"/>
              <a:cs typeface="Calibri"/>
            </a:endParaRPr>
          </a:p>
          <a:p>
            <a:pPr marL="360045" lvl="1" indent="-360045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ES">
                <a:latin typeface="Brandon Grotesque Black"/>
                <a:cs typeface="Calibri"/>
              </a:rPr>
              <a:t>La información de extracción de aguas es enviada a la DGA desde el año 2015 y transmitida a la plataforma pública de la DGA desde el 2021: </a:t>
            </a:r>
            <a:r>
              <a:rPr lang="es-ES" b="1">
                <a:solidFill>
                  <a:srgbClr val="008000"/>
                </a:solidFill>
                <a:latin typeface="Brandon Grotesque Black"/>
                <a:cs typeface="Calibri"/>
              </a:rPr>
              <a:t>Monitoreo de Extracciones Efectivas </a:t>
            </a:r>
          </a:p>
          <a:p>
            <a:pPr marL="360045" lvl="1" indent="-360045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s-419" sz="500">
              <a:latin typeface="Brandon Grotesque Black"/>
              <a:cs typeface="Calibri"/>
            </a:endParaRPr>
          </a:p>
          <a:p>
            <a:pPr marL="360045" lvl="1" indent="-360045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ES">
                <a:latin typeface="Brandon Grotesque Black"/>
                <a:cs typeface="Calibri"/>
              </a:rPr>
              <a:t>La demanda hídrica total del sector energía (uso consuntivo) </a:t>
            </a:r>
            <a:r>
              <a:rPr lang="es-ES" b="1">
                <a:solidFill>
                  <a:srgbClr val="008000"/>
                </a:solidFill>
                <a:latin typeface="Brandon Grotesque Black"/>
                <a:cs typeface="Calibri"/>
              </a:rPr>
              <a:t>solo representa un 5% </a:t>
            </a:r>
            <a:r>
              <a:rPr lang="es-ES">
                <a:latin typeface="Brandon Grotesque Black"/>
                <a:cs typeface="Calibri"/>
              </a:rPr>
              <a:t>de la Cuenca del Río Aconcagua (principal usuario: sector agrícola)</a:t>
            </a:r>
          </a:p>
          <a:p>
            <a:pPr marL="360045" lvl="1" indent="-360045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s-ES" sz="500">
              <a:latin typeface="Brandon Grotesque Black"/>
              <a:cs typeface="Calibri" panose="020F0502020204030204" pitchFamily="34" charset="0"/>
            </a:endParaRPr>
          </a:p>
          <a:p>
            <a:pPr marL="360045" lvl="1" indent="-360045" algn="l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s-ES" err="1">
                <a:latin typeface="Brandon Grotesque Black"/>
              </a:rPr>
              <a:t>Nehuenco</a:t>
            </a:r>
            <a:r>
              <a:rPr lang="es-ES">
                <a:latin typeface="Brandon Grotesque Black"/>
              </a:rPr>
              <a:t> utiliza </a:t>
            </a:r>
            <a:r>
              <a:rPr lang="es-ES" b="1">
                <a:solidFill>
                  <a:srgbClr val="008000"/>
                </a:solidFill>
                <a:latin typeface="Brandon Grotesque Black"/>
                <a:cs typeface="Calibri"/>
              </a:rPr>
              <a:t>solo el 0,5%</a:t>
            </a:r>
            <a:r>
              <a:rPr lang="es-ES">
                <a:latin typeface="Brandon Grotesque Black"/>
              </a:rPr>
              <a:t> del agua de la Cuenca del Río Aconcagua.</a:t>
            </a: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l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l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l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l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l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l">
              <a:spcBef>
                <a:spcPts val="0"/>
              </a:spcBef>
              <a:spcAft>
                <a:spcPts val="600"/>
              </a:spcAft>
              <a:defRPr/>
            </a:pPr>
            <a:endParaRPr lang="es-ES_tradnl">
              <a:solidFill>
                <a:schemeClr val="bg2">
                  <a:lumMod val="25000"/>
                </a:schemeClr>
              </a:solidFill>
              <a:latin typeface="Brandon Grotesque Black"/>
            </a:endParaRPr>
          </a:p>
          <a:p>
            <a:pPr marL="0" lvl="1" algn="l">
              <a:spcBef>
                <a:spcPts val="0"/>
              </a:spcBef>
              <a:spcAft>
                <a:spcPts val="600"/>
              </a:spcAft>
              <a:defRPr/>
            </a:pPr>
            <a:endParaRPr lang="es-ES">
              <a:solidFill>
                <a:schemeClr val="bg2">
                  <a:lumMod val="25000"/>
                </a:schemeClr>
              </a:solidFill>
              <a:highlight>
                <a:srgbClr val="FFFF00"/>
              </a:highlight>
              <a:latin typeface="Brandon Grotesque Black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8394584-3B4E-46E5-863B-7C8C17FF4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125" y="2151028"/>
            <a:ext cx="5248142" cy="27481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E081E2-3F84-4550-A275-109158497BE2}"/>
              </a:ext>
            </a:extLst>
          </p:cNvPr>
          <p:cNvSpPr txBox="1"/>
          <p:nvPr/>
        </p:nvSpPr>
        <p:spPr>
          <a:xfrm>
            <a:off x="6962331" y="4978400"/>
            <a:ext cx="389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200">
                <a:solidFill>
                  <a:schemeClr val="bg2">
                    <a:lumMod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https://snia.mop.gob.cl/cExtracciones2/#/busquedaPublica</a:t>
            </a:r>
            <a:endParaRPr lang="es-419" sz="12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s-419" sz="1200">
                <a:solidFill>
                  <a:schemeClr val="bg2">
                    <a:lumMod val="2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https://snia.mop.gob.cl/observatorio/</a:t>
            </a:r>
            <a:endParaRPr lang="es-419" sz="120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Visualogica</dc:creator>
  <cp:revision>2</cp:revision>
  <dcterms:created xsi:type="dcterms:W3CDTF">2017-11-20T17:32:29Z</dcterms:created>
  <dcterms:modified xsi:type="dcterms:W3CDTF">2022-06-22T19:50:17Z</dcterms:modified>
</cp:coreProperties>
</file>